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83" r:id="rId5"/>
    <p:sldId id="260" r:id="rId6"/>
    <p:sldId id="261" r:id="rId7"/>
    <p:sldId id="293" r:id="rId8"/>
    <p:sldId id="294" r:id="rId9"/>
    <p:sldId id="295" r:id="rId10"/>
    <p:sldId id="296" r:id="rId11"/>
    <p:sldId id="286" r:id="rId12"/>
    <p:sldId id="298" r:id="rId13"/>
    <p:sldId id="308" r:id="rId14"/>
    <p:sldId id="309" r:id="rId15"/>
    <p:sldId id="307" r:id="rId16"/>
    <p:sldId id="306" r:id="rId17"/>
    <p:sldId id="302" r:id="rId18"/>
    <p:sldId id="303" r:id="rId19"/>
    <p:sldId id="310" r:id="rId20"/>
    <p:sldId id="311" r:id="rId21"/>
    <p:sldId id="312" r:id="rId22"/>
    <p:sldId id="289" r:id="rId2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AEECBD"/>
    <a:srgbClr val="70C252"/>
    <a:srgbClr val="4EBE61"/>
    <a:srgbClr val="59B384"/>
    <a:srgbClr val="C2E5B5"/>
    <a:srgbClr val="BBE2AD"/>
    <a:srgbClr val="97D382"/>
    <a:srgbClr val="C2E18F"/>
    <a:srgbClr val="B3F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6" autoAdjust="0"/>
    <p:restoredTop sz="42805" autoAdjust="0"/>
  </p:normalViewPr>
  <p:slideViewPr>
    <p:cSldViewPr snapToGrid="0">
      <p:cViewPr varScale="1">
        <p:scale>
          <a:sx n="49" d="100"/>
          <a:sy n="49" d="100"/>
        </p:scale>
        <p:origin x="3036" y="42"/>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0B41B65-3F75-4276-9707-4AFA855CCDFD}" type="datetime1">
              <a:rPr lang="es-ES" smtClean="0"/>
              <a:t>10/12/2019</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F816868-EF27-4F29-9C61-917DA3548B9D}" type="datetime1">
              <a:rPr lang="es-ES" noProof="0" smtClean="0"/>
              <a:t>10/12/2019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es-ES" noProof="0" smtClean="0"/>
              <a:t>‹#›</a:t>
            </a:fld>
            <a:endParaRPr lang="es-E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supersalud.gov.co/PortalWeb/Juridica/CircularesExterna/Forms/AllItems.asp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EFDDBACE-0F8F-43FD-98F0-DEE13552DADA}" type="slidenum">
              <a:rPr lang="es-ES" smtClean="0"/>
              <a:t>1</a:t>
            </a:fld>
            <a:endParaRPr lang="es-ES" dirty="0"/>
          </a:p>
        </p:txBody>
      </p:sp>
    </p:spTree>
    <p:extLst>
      <p:ext uri="{BB962C8B-B14F-4D97-AF65-F5344CB8AC3E}">
        <p14:creationId xmlns:p14="http://schemas.microsoft.com/office/powerpoint/2010/main" val="192462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https://docs.supersalud.gov.co/PortalWeb/Juridica/CircularesExterna/Forms/AllItems.aspx</a:t>
            </a:r>
            <a:endParaRPr lang="es-ES" dirty="0"/>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11</a:t>
            </a:fld>
            <a:endParaRPr lang="es-ES"/>
          </a:p>
        </p:txBody>
      </p:sp>
    </p:spTree>
    <p:extLst>
      <p:ext uri="{BB962C8B-B14F-4D97-AF65-F5344CB8AC3E}">
        <p14:creationId xmlns:p14="http://schemas.microsoft.com/office/powerpoint/2010/main" val="422063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12</a:t>
            </a:fld>
            <a:endParaRPr lang="es-ES"/>
          </a:p>
        </p:txBody>
      </p:sp>
    </p:spTree>
    <p:extLst>
      <p:ext uri="{BB962C8B-B14F-4D97-AF65-F5344CB8AC3E}">
        <p14:creationId xmlns:p14="http://schemas.microsoft.com/office/powerpoint/2010/main" val="2553062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13</a:t>
            </a:fld>
            <a:endParaRPr lang="es-ES"/>
          </a:p>
        </p:txBody>
      </p:sp>
    </p:spTree>
    <p:extLst>
      <p:ext uri="{BB962C8B-B14F-4D97-AF65-F5344CB8AC3E}">
        <p14:creationId xmlns:p14="http://schemas.microsoft.com/office/powerpoint/2010/main" val="2731776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14</a:t>
            </a:fld>
            <a:endParaRPr lang="es-ES"/>
          </a:p>
        </p:txBody>
      </p:sp>
    </p:spTree>
    <p:extLst>
      <p:ext uri="{BB962C8B-B14F-4D97-AF65-F5344CB8AC3E}">
        <p14:creationId xmlns:p14="http://schemas.microsoft.com/office/powerpoint/2010/main" val="312153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15</a:t>
            </a:fld>
            <a:endParaRPr lang="es-ES"/>
          </a:p>
        </p:txBody>
      </p:sp>
    </p:spTree>
    <p:extLst>
      <p:ext uri="{BB962C8B-B14F-4D97-AF65-F5344CB8AC3E}">
        <p14:creationId xmlns:p14="http://schemas.microsoft.com/office/powerpoint/2010/main" val="1096171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16</a:t>
            </a:fld>
            <a:endParaRPr lang="es-ES"/>
          </a:p>
        </p:txBody>
      </p:sp>
    </p:spTree>
    <p:extLst>
      <p:ext uri="{BB962C8B-B14F-4D97-AF65-F5344CB8AC3E}">
        <p14:creationId xmlns:p14="http://schemas.microsoft.com/office/powerpoint/2010/main" val="1974712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17</a:t>
            </a:fld>
            <a:endParaRPr lang="es-ES"/>
          </a:p>
        </p:txBody>
      </p:sp>
    </p:spTree>
    <p:extLst>
      <p:ext uri="{BB962C8B-B14F-4D97-AF65-F5344CB8AC3E}">
        <p14:creationId xmlns:p14="http://schemas.microsoft.com/office/powerpoint/2010/main" val="844247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18</a:t>
            </a:fld>
            <a:endParaRPr lang="es-ES"/>
          </a:p>
        </p:txBody>
      </p:sp>
    </p:spTree>
    <p:extLst>
      <p:ext uri="{BB962C8B-B14F-4D97-AF65-F5344CB8AC3E}">
        <p14:creationId xmlns:p14="http://schemas.microsoft.com/office/powerpoint/2010/main" val="43474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EFDDBACE-0F8F-43FD-98F0-DEE13552DADA}" type="slidenum">
              <a:rPr lang="es-ES" smtClean="0"/>
              <a:t>2</a:t>
            </a:fld>
            <a:endParaRPr lang="es-ES" dirty="0"/>
          </a:p>
        </p:txBody>
      </p:sp>
    </p:spTree>
    <p:extLst>
      <p:ext uri="{BB962C8B-B14F-4D97-AF65-F5344CB8AC3E}">
        <p14:creationId xmlns:p14="http://schemas.microsoft.com/office/powerpoint/2010/main" val="4286744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EFDDBACE-0F8F-43FD-98F0-DEE13552DADA}" type="slidenum">
              <a:rPr lang="es-ES" smtClean="0"/>
              <a:t>3</a:t>
            </a:fld>
            <a:endParaRPr lang="es-ES" dirty="0"/>
          </a:p>
        </p:txBody>
      </p:sp>
    </p:spTree>
    <p:extLst>
      <p:ext uri="{BB962C8B-B14F-4D97-AF65-F5344CB8AC3E}">
        <p14:creationId xmlns:p14="http://schemas.microsoft.com/office/powerpoint/2010/main" val="1018566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4</a:t>
            </a:fld>
            <a:endParaRPr lang="es-ES"/>
          </a:p>
        </p:txBody>
      </p:sp>
    </p:spTree>
    <p:extLst>
      <p:ext uri="{BB962C8B-B14F-4D97-AF65-F5344CB8AC3E}">
        <p14:creationId xmlns:p14="http://schemas.microsoft.com/office/powerpoint/2010/main" val="396963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5</a:t>
            </a:fld>
            <a:endParaRPr lang="es-ES"/>
          </a:p>
        </p:txBody>
      </p:sp>
    </p:spTree>
    <p:extLst>
      <p:ext uri="{BB962C8B-B14F-4D97-AF65-F5344CB8AC3E}">
        <p14:creationId xmlns:p14="http://schemas.microsoft.com/office/powerpoint/2010/main" val="224905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6</a:t>
            </a:fld>
            <a:endParaRPr lang="es-ES"/>
          </a:p>
        </p:txBody>
      </p:sp>
    </p:spTree>
    <p:extLst>
      <p:ext uri="{BB962C8B-B14F-4D97-AF65-F5344CB8AC3E}">
        <p14:creationId xmlns:p14="http://schemas.microsoft.com/office/powerpoint/2010/main" val="170348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7</a:t>
            </a:fld>
            <a:endParaRPr lang="es-ES"/>
          </a:p>
        </p:txBody>
      </p:sp>
    </p:spTree>
    <p:extLst>
      <p:ext uri="{BB962C8B-B14F-4D97-AF65-F5344CB8AC3E}">
        <p14:creationId xmlns:p14="http://schemas.microsoft.com/office/powerpoint/2010/main" val="42852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9</a:t>
            </a:fld>
            <a:endParaRPr lang="es-ES"/>
          </a:p>
        </p:txBody>
      </p:sp>
    </p:spTree>
    <p:extLst>
      <p:ext uri="{BB962C8B-B14F-4D97-AF65-F5344CB8AC3E}">
        <p14:creationId xmlns:p14="http://schemas.microsoft.com/office/powerpoint/2010/main" val="388862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FDDBACE-0F8F-43FD-98F0-DEE13552DADA}" type="slidenum">
              <a:rPr lang="es-ES" smtClean="0"/>
              <a:t>10</a:t>
            </a:fld>
            <a:endParaRPr lang="es-ES"/>
          </a:p>
        </p:txBody>
      </p:sp>
    </p:spTree>
    <p:extLst>
      <p:ext uri="{BB962C8B-B14F-4D97-AF65-F5344CB8AC3E}">
        <p14:creationId xmlns:p14="http://schemas.microsoft.com/office/powerpoint/2010/main" val="35192060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ción larga">
    <p:bg>
      <p:bgPr>
        <a:solidFill>
          <a:schemeClr val="bg1">
            <a:lumMod val="95000"/>
          </a:schemeClr>
        </a:solidFill>
        <a:effectLst/>
      </p:bgPr>
    </p:bg>
    <p:spTree>
      <p:nvGrpSpPr>
        <p:cNvPr id="1" name=""/>
        <p:cNvGrpSpPr/>
        <p:nvPr/>
      </p:nvGrpSpPr>
      <p:grpSpPr>
        <a:xfrm>
          <a:off x="0" y="0"/>
          <a:ext cx="0" cy="0"/>
          <a:chOff x="0" y="0"/>
          <a:chExt cx="0" cy="0"/>
        </a:xfrm>
      </p:grpSpPr>
      <p:sp>
        <p:nvSpPr>
          <p:cNvPr id="18" name="Forma libre: Forma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es-ES" noProof="0">
              <a:solidFill>
                <a:schemeClr val="tx1"/>
              </a:solidFill>
            </a:endParaRPr>
          </a:p>
        </p:txBody>
      </p:sp>
      <p:sp>
        <p:nvSpPr>
          <p:cNvPr id="12" name="Marcador de contenido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9562CB52-4C6A-4211-B67A-762BFD7F8FF3}"/>
              </a:ext>
            </a:extLst>
          </p:cNvPr>
          <p:cNvSpPr>
            <a:spLocks noGrp="1"/>
          </p:cNvSpPr>
          <p:nvPr>
            <p:ph type="ftr" sz="quarter" idx="14"/>
          </p:nvPr>
        </p:nvSpPr>
        <p:spPr/>
        <p:txBody>
          <a:bodyPr rtlCol="0"/>
          <a:lstStyle/>
          <a:p>
            <a:pPr rtl="0"/>
            <a:endParaRPr lang="es-ES" noProof="0"/>
          </a:p>
        </p:txBody>
      </p:sp>
      <p:sp>
        <p:nvSpPr>
          <p:cNvPr id="6" name="Marcador de posición de número de diapositiva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sp>
        <p:nvSpPr>
          <p:cNvPr id="23" name="Marcador de posición de imagen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rtlCol="0" anchor="t">
            <a:noAutofit/>
          </a:bodyPr>
          <a:lstStyle>
            <a:lvl1pPr marL="0" indent="0" algn="ctr">
              <a:buNone/>
              <a:defRPr sz="1100" i="1">
                <a:solidFill>
                  <a:schemeClr val="tx1"/>
                </a:solidFill>
                <a:latin typeface="+mn-lt"/>
                <a:cs typeface="Times New Roman" panose="02020603050405020304" pitchFamily="18" charset="0"/>
              </a:defRPr>
            </a:lvl1pPr>
          </a:lstStyle>
          <a:p>
            <a:pPr rtl="0"/>
            <a:r>
              <a:rPr lang="es-ES" noProof="0"/>
              <a:t>Inserte o arrastre y coloque </a:t>
            </a:r>
            <a:br>
              <a:rPr lang="es-ES" noProof="0"/>
            </a:br>
            <a:r>
              <a:rPr lang="es-ES" noProof="0"/>
              <a:t>Su foto</a:t>
            </a:r>
          </a:p>
        </p:txBody>
      </p:sp>
      <p:sp>
        <p:nvSpPr>
          <p:cNvPr id="20" name="Título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21" name="Subtítulo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pic>
        <p:nvPicPr>
          <p:cNvPr id="24" name="Imagen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es columnas en cuadros">
    <p:spTree>
      <p:nvGrpSpPr>
        <p:cNvPr id="1" name=""/>
        <p:cNvGrpSpPr/>
        <p:nvPr/>
      </p:nvGrpSpPr>
      <p:grpSpPr>
        <a:xfrm>
          <a:off x="0" y="0"/>
          <a:ext cx="0" cy="0"/>
          <a:chOff x="0" y="0"/>
          <a:chExt cx="0" cy="0"/>
        </a:xfrm>
      </p:grpSpPr>
      <p:grpSp>
        <p:nvGrpSpPr>
          <p:cNvPr id="21" name="Grupo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orma libre: Forma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23" name="Forma libre: Forma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grpSp>
      <p:sp>
        <p:nvSpPr>
          <p:cNvPr id="10" name="Marcador de contenido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es-ES" noProof="0"/>
              <a:t>Título de la sección 1</a:t>
            </a:r>
          </a:p>
        </p:txBody>
      </p:sp>
      <p:sp>
        <p:nvSpPr>
          <p:cNvPr id="6" name="Marcador de contenido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contenido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es-ES" noProof="0"/>
              <a:t>Título de la sección 2</a:t>
            </a:r>
          </a:p>
        </p:txBody>
      </p:sp>
      <p:sp>
        <p:nvSpPr>
          <p:cNvPr id="8" name="Marcador de contenido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ntenido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es-ES" noProof="0"/>
              <a:t>Título de la sección 3</a:t>
            </a:r>
          </a:p>
        </p:txBody>
      </p:sp>
      <p:sp>
        <p:nvSpPr>
          <p:cNvPr id="9" name="Marcador de contenido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Título 3">
            <a:extLst>
              <a:ext uri="{FF2B5EF4-FFF2-40B4-BE49-F238E27FC236}">
                <a16:creationId xmlns:a16="http://schemas.microsoft.com/office/drawing/2014/main" id="{F23BA81C-7A11-4162-B12D-09C177941F54}"/>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CA1EBB99-4F8E-4B62-91DA-789AF746F861}"/>
              </a:ext>
            </a:extLst>
          </p:cNvPr>
          <p:cNvSpPr>
            <a:spLocks noGrp="1"/>
          </p:cNvSpPr>
          <p:nvPr>
            <p:ph type="ftr" sz="quarter" idx="19"/>
          </p:nvPr>
        </p:nvSpPr>
        <p:spPr/>
        <p:txBody>
          <a:bodyPr rtlCol="0"/>
          <a:lstStyle/>
          <a:p>
            <a:pPr rtl="0"/>
            <a:endParaRPr lang="es-ES" noProof="0"/>
          </a:p>
        </p:txBody>
      </p:sp>
      <p:sp>
        <p:nvSpPr>
          <p:cNvPr id="16" name="Marcador de número de diapositiva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17" name="Marcador de texto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24" name="Forma libre: Forma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es-ES" noProof="0"/>
          </a:p>
        </p:txBody>
      </p:sp>
      <p:sp>
        <p:nvSpPr>
          <p:cNvPr id="26" name="Flecha: Derecha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Forma libre: Forma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es-ES" noProof="0"/>
          </a:p>
        </p:txBody>
      </p:sp>
      <p:sp>
        <p:nvSpPr>
          <p:cNvPr id="29" name="Flecha: Derecha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Marcador de texto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15" name="Marcador de texto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s-ES" noProof="0"/>
              <a:t>Año</a:t>
            </a:r>
          </a:p>
        </p:txBody>
      </p:sp>
      <p:sp>
        <p:nvSpPr>
          <p:cNvPr id="20" name="Marcador de texto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2" name="Marcador de texto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3" name="Marcador de texto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4" name="Marcador de texto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5" name="Marcador de texto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6" name="Marcador de texto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37" name="Marcador de texto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rtlCol="0"/>
          <a:lstStyle>
            <a:lvl1pPr marL="0" indent="0" algn="ctr">
              <a:buNone/>
              <a:defRPr sz="1200">
                <a:solidFill>
                  <a:schemeClr val="tx1">
                    <a:lumMod val="50000"/>
                    <a:lumOff val="50000"/>
                  </a:schemeClr>
                </a:solidFill>
              </a:defRPr>
            </a:lvl1pPr>
          </a:lstStyle>
          <a:p>
            <a:pPr lvl="0" rtl="0"/>
            <a:r>
              <a:rPr lang="es-ES" noProof="0"/>
              <a:t>MM</a:t>
            </a:r>
          </a:p>
        </p:txBody>
      </p:sp>
      <p:sp>
        <p:nvSpPr>
          <p:cNvPr id="40" name="Marcador de texto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rtlCol="0" anchor="t"/>
          <a:lstStyle>
            <a:lvl1pPr marL="0" indent="0" algn="ctr">
              <a:buNone/>
              <a:defRPr sz="1600"/>
            </a:lvl1pPr>
          </a:lstStyle>
          <a:p>
            <a:pPr lvl="0" rtl="0"/>
            <a:r>
              <a:rPr lang="es-ES" noProof="0"/>
              <a:t>Título del elemento</a:t>
            </a:r>
          </a:p>
        </p:txBody>
      </p:sp>
      <p:sp>
        <p:nvSpPr>
          <p:cNvPr id="41" name="Marcador de texto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rtlCol="0"/>
          <a:lstStyle>
            <a:lvl1pPr marL="0" indent="0" algn="ctr">
              <a:buNone/>
              <a:defRPr sz="1200">
                <a:solidFill>
                  <a:schemeClr val="tx1">
                    <a:lumMod val="50000"/>
                    <a:lumOff val="50000"/>
                  </a:schemeClr>
                </a:solidFill>
              </a:defRPr>
            </a:lvl1pPr>
          </a:lstStyle>
          <a:p>
            <a:pPr lvl="0" rtl="0"/>
            <a:r>
              <a:rPr lang="es-ES" noProof="0"/>
              <a:t>Mes, año</a:t>
            </a:r>
          </a:p>
        </p:txBody>
      </p:sp>
      <p:sp>
        <p:nvSpPr>
          <p:cNvPr id="4" name="Título 3">
            <a:extLst>
              <a:ext uri="{FF2B5EF4-FFF2-40B4-BE49-F238E27FC236}">
                <a16:creationId xmlns:a16="http://schemas.microsoft.com/office/drawing/2014/main" id="{FF08EDE7-4EEE-467B-88CF-BC73746F06BD}"/>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4630003-5A43-4FEC-9F17-942E20FB1019}"/>
              </a:ext>
            </a:extLst>
          </p:cNvPr>
          <p:cNvSpPr>
            <a:spLocks noGrp="1"/>
          </p:cNvSpPr>
          <p:nvPr>
            <p:ph type="ftr" sz="quarter" idx="61"/>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39" name="Marcador de texto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embros del equipo 3">
    <p:spTree>
      <p:nvGrpSpPr>
        <p:cNvPr id="1" name=""/>
        <p:cNvGrpSpPr/>
        <p:nvPr/>
      </p:nvGrpSpPr>
      <p:grpSpPr>
        <a:xfrm>
          <a:off x="0" y="0"/>
          <a:ext cx="0" cy="0"/>
          <a:chOff x="0" y="0"/>
          <a:chExt cx="0" cy="0"/>
        </a:xfrm>
      </p:grpSpPr>
      <p:sp>
        <p:nvSpPr>
          <p:cNvPr id="28" name="Forma libre: Forma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29" name="Forma libre: Forma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sp>
        <p:nvSpPr>
          <p:cNvPr id="27" name="Marcador de posición de imagen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26" name="Marcador de posición de imagen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25" name="Marcador de posición de imagen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39" name="Marcador de texto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rtlCol="0" anchor="b"/>
          <a:lstStyle>
            <a:lvl1pPr marL="0" indent="0" algn="l">
              <a:buFont typeface="Arial" panose="020B0604020202020204" pitchFamily="34" charset="0"/>
              <a:buNone/>
              <a:defRPr sz="2400"/>
            </a:lvl1pPr>
          </a:lstStyle>
          <a:p>
            <a:pPr lvl="0" rtl="0"/>
            <a:r>
              <a:rPr lang="es-ES" noProof="0"/>
              <a:t>Nombre</a:t>
            </a:r>
          </a:p>
        </p:txBody>
      </p:sp>
      <p:sp>
        <p:nvSpPr>
          <p:cNvPr id="42" name="Marcador de texto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rtlCol="0"/>
          <a:lstStyle>
            <a:lvl1pPr marL="0" indent="0" algn="l">
              <a:buNone/>
              <a:defRPr sz="1400">
                <a:solidFill>
                  <a:schemeClr val="tx1">
                    <a:lumMod val="95000"/>
                    <a:lumOff val="5000"/>
                  </a:schemeClr>
                </a:solidFill>
              </a:defRPr>
            </a:lvl1pPr>
          </a:lstStyle>
          <a:p>
            <a:pPr lvl="0" rtl="0"/>
            <a:r>
              <a:rPr lang="es-ES" noProof="0"/>
              <a:t>Biografía breve</a:t>
            </a:r>
          </a:p>
        </p:txBody>
      </p:sp>
      <p:sp>
        <p:nvSpPr>
          <p:cNvPr id="43" name="Marcador de texto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es-ES" noProof="0"/>
              <a:t>Título</a:t>
            </a:r>
          </a:p>
        </p:txBody>
      </p:sp>
      <p:sp>
        <p:nvSpPr>
          <p:cNvPr id="45" name="Marcador de texto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rtlCol="0" anchor="b"/>
          <a:lstStyle>
            <a:lvl1pPr marL="0" indent="0" algn="l">
              <a:buFont typeface="Arial" panose="020B0604020202020204" pitchFamily="34" charset="0"/>
              <a:buNone/>
              <a:defRPr sz="2400"/>
            </a:lvl1pPr>
          </a:lstStyle>
          <a:p>
            <a:pPr lvl="0" rtl="0"/>
            <a:r>
              <a:rPr lang="es-ES" noProof="0"/>
              <a:t>Nombre</a:t>
            </a:r>
          </a:p>
        </p:txBody>
      </p:sp>
      <p:sp>
        <p:nvSpPr>
          <p:cNvPr id="46" name="Marcador de texto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rtlCol="0"/>
          <a:lstStyle>
            <a:lvl1pPr marL="0" indent="0" algn="l">
              <a:buNone/>
              <a:defRPr sz="1400">
                <a:solidFill>
                  <a:schemeClr val="tx1">
                    <a:lumMod val="95000"/>
                    <a:lumOff val="5000"/>
                  </a:schemeClr>
                </a:solidFill>
              </a:defRPr>
            </a:lvl1pPr>
          </a:lstStyle>
          <a:p>
            <a:pPr lvl="0" rtl="0"/>
            <a:r>
              <a:rPr lang="es-ES" noProof="0"/>
              <a:t>Biografía breve</a:t>
            </a:r>
          </a:p>
        </p:txBody>
      </p:sp>
      <p:sp>
        <p:nvSpPr>
          <p:cNvPr id="47" name="Marcador de texto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es-ES" noProof="0"/>
              <a:t>Título</a:t>
            </a:r>
          </a:p>
        </p:txBody>
      </p:sp>
      <p:sp>
        <p:nvSpPr>
          <p:cNvPr id="49" name="Marcador de texto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es-ES" noProof="0"/>
              <a:t>Nombre</a:t>
            </a:r>
          </a:p>
        </p:txBody>
      </p:sp>
      <p:sp>
        <p:nvSpPr>
          <p:cNvPr id="50" name="Marcador de texto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95000"/>
                    <a:lumOff val="5000"/>
                  </a:schemeClr>
                </a:solidFill>
              </a:defRPr>
            </a:lvl1pPr>
          </a:lstStyle>
          <a:p>
            <a:pPr lvl="0" rtl="0"/>
            <a:r>
              <a:rPr lang="es-ES" noProof="0"/>
              <a:t>Biografía breve</a:t>
            </a:r>
          </a:p>
        </p:txBody>
      </p:sp>
      <p:sp>
        <p:nvSpPr>
          <p:cNvPr id="51" name="Marcador de texto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es-ES" noProof="0"/>
              <a:t>Título</a:t>
            </a:r>
          </a:p>
        </p:txBody>
      </p:sp>
      <p:sp>
        <p:nvSpPr>
          <p:cNvPr id="4" name="Título 3">
            <a:extLst>
              <a:ext uri="{FF2B5EF4-FFF2-40B4-BE49-F238E27FC236}">
                <a16:creationId xmlns:a16="http://schemas.microsoft.com/office/drawing/2014/main" id="{2237E213-4C0E-46AD-9E3B-F87160D09349}"/>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849904D-8239-4368-AB17-342FCD53F7FF}"/>
              </a:ext>
            </a:extLst>
          </p:cNvPr>
          <p:cNvSpPr>
            <a:spLocks noGrp="1"/>
          </p:cNvSpPr>
          <p:nvPr>
            <p:ph type="ftr" sz="quarter" idx="42"/>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21" name="Marcador de texto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pic>
        <p:nvPicPr>
          <p:cNvPr id="30" name="Imagen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embros del equipo 6">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orma libre: Forma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49" name="Forma libre: Forma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grpSp>
      <p:sp>
        <p:nvSpPr>
          <p:cNvPr id="47" name="Marcador de posición de imagen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6" name="Marcador de posición de imagen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5" name="Marcador de posición de imagen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4" name="Marcador de posición de imagen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3" name="Marcador de posición de imagen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42" name="Marcador de posición de imagen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es-ES" noProof="0"/>
              <a:t>Foto de perfil</a:t>
            </a:r>
          </a:p>
        </p:txBody>
      </p:sp>
      <p:sp>
        <p:nvSpPr>
          <p:cNvPr id="18" name="Marcador de texto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19" name="Marcador de texto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36" name="Marcador de texto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37" name="Marcador de texto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40" name="Marcador de texto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41" name="Marcador de texto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2" name="Marcador de texto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53" name="Marcador de texto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7" name="Marcador de texto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58" name="Marcador de texto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59" name="Marcador de texto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rtlCol="0" anchor="b"/>
          <a:lstStyle>
            <a:lvl1pPr marL="0" indent="0" algn="l">
              <a:buFont typeface="Arial" panose="020B0604020202020204" pitchFamily="34" charset="0"/>
              <a:buNone/>
              <a:defRPr sz="2400"/>
            </a:lvl1pPr>
          </a:lstStyle>
          <a:p>
            <a:pPr lvl="0" rtl="0"/>
            <a:r>
              <a:rPr lang="es-ES" noProof="0"/>
              <a:t>Nombre completo</a:t>
            </a:r>
          </a:p>
        </p:txBody>
      </p:sp>
      <p:sp>
        <p:nvSpPr>
          <p:cNvPr id="60" name="Marcador de texto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rtlCol="0"/>
          <a:lstStyle>
            <a:lvl1pPr marL="0" indent="0" algn="l">
              <a:buNone/>
              <a:defRPr sz="1400">
                <a:solidFill>
                  <a:schemeClr val="tx1">
                    <a:lumMod val="50000"/>
                    <a:lumOff val="50000"/>
                  </a:schemeClr>
                </a:solidFill>
              </a:defRPr>
            </a:lvl1pPr>
          </a:lstStyle>
          <a:p>
            <a:pPr lvl="0" rtl="0"/>
            <a:r>
              <a:rPr lang="es-ES" noProof="0"/>
              <a:t>Descripción de la viñeta</a:t>
            </a:r>
          </a:p>
        </p:txBody>
      </p:sp>
      <p:sp>
        <p:nvSpPr>
          <p:cNvPr id="4" name="Título 3">
            <a:extLst>
              <a:ext uri="{FF2B5EF4-FFF2-40B4-BE49-F238E27FC236}">
                <a16:creationId xmlns:a16="http://schemas.microsoft.com/office/drawing/2014/main" id="{1F95F1F7-9083-4904-84DE-45613FFE595C}"/>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FB3D0B9A-C8E8-493F-8E91-FA4BB27406D2}"/>
              </a:ext>
            </a:extLst>
          </p:cNvPr>
          <p:cNvSpPr>
            <a:spLocks noGrp="1"/>
          </p:cNvSpPr>
          <p:nvPr>
            <p:ph type="ftr" sz="quarter" idx="62"/>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27" name="Marcador de texto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pic>
        <p:nvPicPr>
          <p:cNvPr id="50" name="Imagen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Encabezado de sección con imagen">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a libre: Forma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11" name="Forma libre: Forma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rtlCol="0"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pPr rtl="0"/>
            <a:r>
              <a:rPr lang="es-ES" noProof="0"/>
              <a:t>Muchas </a:t>
            </a:r>
            <a:br>
              <a:rPr lang="es-ES" noProof="0"/>
            </a:br>
            <a:r>
              <a:rPr lang="es-ES" noProof="0"/>
              <a:t>gracias</a:t>
            </a:r>
          </a:p>
        </p:txBody>
      </p:sp>
      <p:sp>
        <p:nvSpPr>
          <p:cNvPr id="7" name="Marcador de pie de página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es-ES" noProof="0"/>
          </a:p>
        </p:txBody>
      </p:sp>
      <p:sp>
        <p:nvSpPr>
          <p:cNvPr id="10" name="Marcador de número de diapositiva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lvl1pPr>
              <a:defRPr>
                <a:solidFill>
                  <a:schemeClr val="bg1"/>
                </a:solidFill>
              </a:defRPr>
            </a:lvl1pPr>
          </a:lstStyle>
          <a:p>
            <a:pPr rtl="0"/>
            <a:fld id="{B67B645E-C5E5-4727-B977-D372A0AA71D9}" type="slidenum">
              <a:rPr lang="es-ES" noProof="0" smtClean="0"/>
              <a:pPr rtl="0"/>
              <a:t>‹#›</a:t>
            </a:fld>
            <a:endParaRPr lang="es-ES" noProof="0"/>
          </a:p>
        </p:txBody>
      </p:sp>
      <p:sp>
        <p:nvSpPr>
          <p:cNvPr id="9" name="Subtítulo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Nombre completo</a:t>
            </a:r>
          </a:p>
        </p:txBody>
      </p:sp>
      <p:sp>
        <p:nvSpPr>
          <p:cNvPr id="12" name="Marcador de texto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Teléfono</a:t>
            </a:r>
          </a:p>
        </p:txBody>
      </p:sp>
      <p:sp>
        <p:nvSpPr>
          <p:cNvPr id="13" name="Marcador de texto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rtlCol="0"/>
          <a:lstStyle>
            <a:lvl1pPr marL="0" indent="0" algn="r">
              <a:buNone/>
              <a:defRPr sz="1600">
                <a:solidFill>
                  <a:schemeClr val="bg1"/>
                </a:solidFill>
              </a:defRPr>
            </a:lvl1pPr>
          </a:lstStyle>
          <a:p>
            <a:pPr lvl="0" rtl="0"/>
            <a:r>
              <a:rPr lang="es-ES" noProof="0"/>
              <a:t>Correo electrónico</a:t>
            </a:r>
          </a:p>
        </p:txBody>
      </p:sp>
      <p:sp>
        <p:nvSpPr>
          <p:cNvPr id="15" name="Marcador de texto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rtlCol="0"/>
          <a:lstStyle>
            <a:lvl1pPr marL="0" indent="0" algn="r">
              <a:buNone/>
              <a:defRPr sz="1600">
                <a:solidFill>
                  <a:schemeClr val="bg1"/>
                </a:solidFill>
              </a:defRPr>
            </a:lvl1pPr>
          </a:lstStyle>
          <a:p>
            <a:pPr lvl="0" rtl="0"/>
            <a:r>
              <a:rPr lang="es-ES" noProof="0"/>
              <a:t>Sitio web</a:t>
            </a:r>
          </a:p>
        </p:txBody>
      </p:sp>
      <p:pic>
        <p:nvPicPr>
          <p:cNvPr id="17" name="Imagen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orma libre: Forma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2" name="Título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imagen">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orma libre: Forma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B89FC95D-4CD8-4192-B0C2-D1B82FBB1DC4}"/>
              </a:ext>
            </a:extLst>
          </p:cNvPr>
          <p:cNvSpPr>
            <a:spLocks noGrp="1"/>
          </p:cNvSpPr>
          <p:nvPr>
            <p:ph type="subTitle" idx="1" hasCustomPrompt="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9" name="Marcador de posición de imagen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es-ES" noProof="0"/>
              <a:t>Inserte o arrastre y coloque su foto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a libre: Forma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2" name="Título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7" name="Marcador de pie de página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es-ES" noProof="0"/>
          </a:p>
        </p:txBody>
      </p:sp>
      <p:sp>
        <p:nvSpPr>
          <p:cNvPr id="10" name="Marcador de número de diapositiva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p>
            <a:pPr algn="ctr" rtl="0"/>
            <a:fld id="{B67B645E-C5E5-4727-B977-D372A0AA71D9}" type="slidenum">
              <a:rPr lang="es-ES" noProof="0" smtClean="0"/>
              <a:pPr algn="ctr" rtl="0"/>
              <a:t>‹#›</a:t>
            </a:fld>
            <a:endParaRPr lang="es-ES" noProof="0"/>
          </a:p>
        </p:txBody>
      </p:sp>
      <p:sp>
        <p:nvSpPr>
          <p:cNvPr id="12" name="Forma libre: Forma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pPr rtl="0"/>
            <a:endParaRPr lang="es-ES" noProof="0"/>
          </a:p>
        </p:txBody>
      </p:sp>
      <p:sp>
        <p:nvSpPr>
          <p:cNvPr id="13" name="Marcador de posición de imagen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es-ES" noProof="0"/>
              <a:t>Inserte o arrastre y coloque su foto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Encabezado de sección con imagen">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a libre: Forma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11" name="Forma libre: Forma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7" name="Marcador de pie de página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es-ES" noProof="0"/>
          </a:p>
        </p:txBody>
      </p:sp>
      <p:sp>
        <p:nvSpPr>
          <p:cNvPr id="10" name="Marcador de número de diapositiva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rtlCol="0"/>
          <a:lstStyle>
            <a:lvl1pPr>
              <a:defRPr>
                <a:solidFill>
                  <a:schemeClr val="tx1"/>
                </a:solidFill>
              </a:defRPr>
            </a:lvl1pPr>
          </a:lstStyle>
          <a:p>
            <a:pPr algn="ctr" rtl="0"/>
            <a:fld id="{B67B645E-C5E5-4727-B977-D372A0AA71D9}" type="slidenum">
              <a:rPr lang="es-ES" noProof="0" smtClean="0"/>
              <a:pPr algn="ctr" rtl="0"/>
              <a:t>‹#›</a:t>
            </a:fld>
            <a:endParaRPr lang="es-ES" noProof="0"/>
          </a:p>
        </p:txBody>
      </p:sp>
      <p:pic>
        <p:nvPicPr>
          <p:cNvPr id="15" name="Imagen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Título 5">
            <a:extLst>
              <a:ext uri="{FF2B5EF4-FFF2-40B4-BE49-F238E27FC236}">
                <a16:creationId xmlns:a16="http://schemas.microsoft.com/office/drawing/2014/main" id="{703B4A2F-5217-4795-8F6B-BFD7CF459B1C}"/>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332C6E1E-0AF9-4CBB-8AF8-AE4DF400FCA8}"/>
              </a:ext>
            </a:extLst>
          </p:cNvPr>
          <p:cNvSpPr>
            <a:spLocks noGrp="1"/>
          </p:cNvSpPr>
          <p:nvPr>
            <p:ph type="ftr" sz="quarter" idx="10"/>
          </p:nvPr>
        </p:nvSpPr>
        <p:spPr/>
        <p:txBody>
          <a:bodyPr rtlCol="0"/>
          <a:lstStyle/>
          <a:p>
            <a:pPr rtl="0"/>
            <a:endParaRPr lang="es-ES" noProof="0"/>
          </a:p>
        </p:txBody>
      </p:sp>
      <p:sp>
        <p:nvSpPr>
          <p:cNvPr id="8" name="Marcador de número de diapositiva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ñetas como iconos de 5X">
    <p:spTree>
      <p:nvGrpSpPr>
        <p:cNvPr id="1" name=""/>
        <p:cNvGrpSpPr/>
        <p:nvPr/>
      </p:nvGrpSpPr>
      <p:grpSpPr>
        <a:xfrm>
          <a:off x="0" y="0"/>
          <a:ext cx="0" cy="0"/>
          <a:chOff x="0" y="0"/>
          <a:chExt cx="0" cy="0"/>
        </a:xfrm>
      </p:grpSpPr>
      <p:sp>
        <p:nvSpPr>
          <p:cNvPr id="275" name="Forma libre: Forma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es-ES" noProof="0"/>
          </a:p>
        </p:txBody>
      </p:sp>
      <p:sp>
        <p:nvSpPr>
          <p:cNvPr id="276" name="Forma libre: Forma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es-ES" noProof="0"/>
          </a:p>
        </p:txBody>
      </p:sp>
      <p:sp>
        <p:nvSpPr>
          <p:cNvPr id="143" name="Forma libre: Forma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163" name="Forma libre: Forma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187" name="Forma libre: Forma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242" name="Forma libre: Forma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es-ES" noProof="0"/>
          </a:p>
        </p:txBody>
      </p:sp>
      <p:sp>
        <p:nvSpPr>
          <p:cNvPr id="274" name="Forma libre: Forma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pPr rtl="0"/>
            <a:endParaRPr lang="es-ES" noProof="0"/>
          </a:p>
        </p:txBody>
      </p:sp>
      <p:sp>
        <p:nvSpPr>
          <p:cNvPr id="5" name="Marcador de texto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17" name="Marcador de posición de imagen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6" name="Marcador de texto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8" name="Marcador de texto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8" name="Marcador de posición de imagen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9" name="Marcador de texto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0" name="Marcador de texto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9" name="Marcador de posición de imagen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1" name="Marcador de texto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2" name="Marcador de texto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0" name="Marcador de posición de imagen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3" name="Marcador de texto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4" name="Marcador de texto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1" name="Marcador de posición de imagen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5" name="Marcador de texto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6" name="Marcador de texto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7" name="Marcador de pie de página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es-ES" noProof="0"/>
          </a:p>
        </p:txBody>
      </p:sp>
      <p:sp>
        <p:nvSpPr>
          <p:cNvPr id="18" name="Marcador de número de diapositiva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19" name="Título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rtlCol="0"/>
          <a:lstStyle/>
          <a:p>
            <a:pPr rtl="0"/>
            <a:r>
              <a:rPr lang="es-ES" noProof="0"/>
              <a:t>Haga clic para modificar el estilo de título del patrón</a:t>
            </a:r>
          </a:p>
        </p:txBody>
      </p:sp>
      <p:sp>
        <p:nvSpPr>
          <p:cNvPr id="8" name="Marcador de posición de pie de página 7">
            <a:extLst>
              <a:ext uri="{FF2B5EF4-FFF2-40B4-BE49-F238E27FC236}">
                <a16:creationId xmlns:a16="http://schemas.microsoft.com/office/drawing/2014/main" id="{80B74888-33BB-4321-ABBD-249FF7900128}"/>
              </a:ext>
            </a:extLst>
          </p:cNvPr>
          <p:cNvSpPr>
            <a:spLocks noGrp="1"/>
          </p:cNvSpPr>
          <p:nvPr>
            <p:ph type="ftr" sz="quarter" idx="13"/>
          </p:nvPr>
        </p:nvSpPr>
        <p:spPr/>
        <p:txBody>
          <a:bodyPr rtlCol="0"/>
          <a:lstStyle/>
          <a:p>
            <a:pPr rtl="0"/>
            <a:endParaRPr lang="es-ES" noProof="0"/>
          </a:p>
        </p:txBody>
      </p:sp>
      <p:sp>
        <p:nvSpPr>
          <p:cNvPr id="9" name="Marcador de número de diapositiva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posición de texto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rtlCol="0"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rtlCol="0"/>
          <a:lstStyle>
            <a:lvl1pPr marL="0" indent="0">
              <a:buNone/>
              <a:defRPr sz="2400" b="1">
                <a:solidFill>
                  <a:schemeClr val="accent3">
                    <a:lumMod val="75000"/>
                  </a:schemeClr>
                </a:solidFill>
              </a:defRPr>
            </a:lvl1pPr>
          </a:lstStyle>
          <a:p>
            <a:pPr lvl="0" rtl="0"/>
            <a:r>
              <a:rPr lang="es-ES" noProof="0"/>
              <a:t>Editar estilos de texto del patrón</a:t>
            </a:r>
          </a:p>
        </p:txBody>
      </p:sp>
      <p:sp>
        <p:nvSpPr>
          <p:cNvPr id="2" name="Título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21E492D2-A4F7-402D-8D63-336C43272949}"/>
              </a:ext>
            </a:extLst>
          </p:cNvPr>
          <p:cNvSpPr>
            <a:spLocks noGrp="1"/>
          </p:cNvSpPr>
          <p:nvPr>
            <p:ph type="ftr" sz="quarter" idx="14"/>
          </p:nvPr>
        </p:nvSpPr>
        <p:spPr/>
        <p:txBody>
          <a:bodyPr rtlCol="0"/>
          <a:lstStyle/>
          <a:p>
            <a:pPr rtl="0"/>
            <a:endParaRPr lang="es-ES" noProof="0"/>
          </a:p>
        </p:txBody>
      </p:sp>
      <p:sp>
        <p:nvSpPr>
          <p:cNvPr id="10" name="Marcador de número de diapositiva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E2E0109-A852-4B1A-84CE-848A1D64057F}"/>
              </a:ext>
            </a:extLst>
          </p:cNvPr>
          <p:cNvSpPr>
            <a:spLocks noGrp="1"/>
          </p:cNvSpPr>
          <p:nvPr>
            <p:ph type="title"/>
          </p:nvPr>
        </p:nvSpPr>
        <p:spPr/>
        <p:txBody>
          <a:bodyPr rtlCol="0"/>
          <a:lstStyle/>
          <a:p>
            <a:pPr rtl="0"/>
            <a:r>
              <a:rPr lang="es-ES" noProof="0"/>
              <a:t>Haga clic para modificar el estilo de título del patrón</a:t>
            </a:r>
          </a:p>
        </p:txBody>
      </p:sp>
      <p:sp>
        <p:nvSpPr>
          <p:cNvPr id="5" name="Marcador de pie de página 4">
            <a:extLst>
              <a:ext uri="{FF2B5EF4-FFF2-40B4-BE49-F238E27FC236}">
                <a16:creationId xmlns:a16="http://schemas.microsoft.com/office/drawing/2014/main" id="{99C962B4-1A24-4802-B0E3-A18DD3801538}"/>
              </a:ext>
            </a:extLst>
          </p:cNvPr>
          <p:cNvSpPr>
            <a:spLocks noGrp="1"/>
          </p:cNvSpPr>
          <p:nvPr>
            <p:ph type="ftr" sz="quarter" idx="10"/>
          </p:nvPr>
        </p:nvSpPr>
        <p:spPr/>
        <p:txBody>
          <a:bodyPr rtlCol="0"/>
          <a:lstStyle/>
          <a:p>
            <a:pPr rtl="0"/>
            <a:endParaRPr lang="es-ES" noProof="0"/>
          </a:p>
        </p:txBody>
      </p:sp>
      <p:sp>
        <p:nvSpPr>
          <p:cNvPr id="7" name="Marcador de número de diapositiva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C1F9D68-D408-4753-A4A2-75AC2CD42980}"/>
              </a:ext>
            </a:extLst>
          </p:cNvPr>
          <p:cNvSpPr>
            <a:spLocks noGrp="1"/>
          </p:cNvSpPr>
          <p:nvPr>
            <p:ph type="title"/>
          </p:nvPr>
        </p:nvSpPr>
        <p:spPr/>
        <p:txBody>
          <a:bodyPr rtlCol="0"/>
          <a:lstStyle/>
          <a:p>
            <a:pPr rtl="0"/>
            <a:r>
              <a:rPr lang="es-ES" noProof="0"/>
              <a:t>Haga clic para modificar el estilo de título del patrón</a:t>
            </a:r>
          </a:p>
        </p:txBody>
      </p:sp>
      <p:sp>
        <p:nvSpPr>
          <p:cNvPr id="5" name="Marcador de pie de página 4">
            <a:extLst>
              <a:ext uri="{FF2B5EF4-FFF2-40B4-BE49-F238E27FC236}">
                <a16:creationId xmlns:a16="http://schemas.microsoft.com/office/drawing/2014/main" id="{5D7B0D1A-A27D-4434-9AAE-AAE33E2C5C73}"/>
              </a:ext>
            </a:extLst>
          </p:cNvPr>
          <p:cNvSpPr>
            <a:spLocks noGrp="1"/>
          </p:cNvSpPr>
          <p:nvPr>
            <p:ph type="ftr" sz="quarter" idx="10"/>
          </p:nvPr>
        </p:nvSpPr>
        <p:spPr/>
        <p:txBody>
          <a:bodyPr rtlCol="0"/>
          <a:lstStyle/>
          <a:p>
            <a:pPr rtl="0"/>
            <a:endParaRPr lang="es-ES" noProof="0"/>
          </a:p>
        </p:txBody>
      </p:sp>
      <p:sp>
        <p:nvSpPr>
          <p:cNvPr id="6" name="Marcador de posición de número de diapositiva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bg1">
            <a:lumMod val="95000"/>
          </a:schemeClr>
        </a:solidFill>
        <a:effectLst/>
      </p:bgPr>
    </p:bg>
    <p:spTree>
      <p:nvGrpSpPr>
        <p:cNvPr id="1" name=""/>
        <p:cNvGrpSpPr/>
        <p:nvPr/>
      </p:nvGrpSpPr>
      <p:grpSpPr>
        <a:xfrm>
          <a:off x="0" y="0"/>
          <a:ext cx="0" cy="0"/>
          <a:chOff x="0" y="0"/>
          <a:chExt cx="0" cy="0"/>
        </a:xfrm>
      </p:grpSpPr>
      <p:sp>
        <p:nvSpPr>
          <p:cNvPr id="17" name="Forma libre: Forma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es-ES" noProof="0"/>
          </a:p>
        </p:txBody>
      </p:sp>
      <p:sp>
        <p:nvSpPr>
          <p:cNvPr id="13" name="Forma libre: Forma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es-ES" noProof="0"/>
          </a:p>
        </p:txBody>
      </p:sp>
      <p:sp>
        <p:nvSpPr>
          <p:cNvPr id="3" name="Marcador de posición de contenido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Título 9">
            <a:extLst>
              <a:ext uri="{FF2B5EF4-FFF2-40B4-BE49-F238E27FC236}">
                <a16:creationId xmlns:a16="http://schemas.microsoft.com/office/drawing/2014/main" id="{7674D4AD-4133-4DB9-B1FD-CF7D8D1B5034}"/>
              </a:ext>
            </a:extLst>
          </p:cNvPr>
          <p:cNvSpPr>
            <a:spLocks noGrp="1"/>
          </p:cNvSpPr>
          <p:nvPr>
            <p:ph type="title" hasCustomPrompt="1"/>
          </p:nvPr>
        </p:nvSpPr>
        <p:spPr>
          <a:xfrm>
            <a:off x="360000" y="359999"/>
            <a:ext cx="4186800" cy="3400227"/>
          </a:xfrm>
        </p:spPr>
        <p:txBody>
          <a:bodyPr rtlCol="0" anchor="b"/>
          <a:lstStyle/>
          <a:p>
            <a:pPr rtl="0"/>
            <a:r>
              <a:rPr lang="es-ES" noProof="0"/>
              <a:t>Haga clic para editar el estilo de título del patrón</a:t>
            </a:r>
          </a:p>
        </p:txBody>
      </p:sp>
      <p:sp>
        <p:nvSpPr>
          <p:cNvPr id="2" name="Marcador de pie de página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es-ES" noProof="0"/>
          </a:p>
        </p:txBody>
      </p:sp>
      <p:sp>
        <p:nvSpPr>
          <p:cNvPr id="5" name="Marcador de número de diapositiva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12" name="Forma libre: Forma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es-ES" noProof="0"/>
          </a:p>
        </p:txBody>
      </p:sp>
      <p:sp>
        <p:nvSpPr>
          <p:cNvPr id="13" name="Forma libre: Forma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es-ES" noProof="0"/>
          </a:p>
        </p:txBody>
      </p:sp>
      <p:sp>
        <p:nvSpPr>
          <p:cNvPr id="3" name="Marcador de posición de imagen 2" descr="Marcador de posición de imagen">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Inserte o arrastre y coloque su foto</a:t>
            </a:r>
          </a:p>
        </p:txBody>
      </p:sp>
      <p:sp>
        <p:nvSpPr>
          <p:cNvPr id="2" name="Título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rtlCol="0" anchor="b"/>
          <a:lstStyle>
            <a:lvl1pPr>
              <a:defRPr sz="3200"/>
            </a:lvl1pPr>
          </a:lstStyle>
          <a:p>
            <a:pPr rtl="0"/>
            <a:r>
              <a:rPr lang="es-ES" noProof="0"/>
              <a:t>Haga clic para modificar el estilo de título del patrón</a:t>
            </a:r>
          </a:p>
        </p:txBody>
      </p:sp>
      <p:sp>
        <p:nvSpPr>
          <p:cNvPr id="11" name="Marcador de posición de texto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4" name="Marcador de pie de página 3">
            <a:extLst>
              <a:ext uri="{FF2B5EF4-FFF2-40B4-BE49-F238E27FC236}">
                <a16:creationId xmlns:a16="http://schemas.microsoft.com/office/drawing/2014/main" id="{BEF37FB2-C8E4-48B7-AD0B-D7D416D5BA06}"/>
              </a:ext>
            </a:extLst>
          </p:cNvPr>
          <p:cNvSpPr>
            <a:spLocks noGrp="1"/>
          </p:cNvSpPr>
          <p:nvPr>
            <p:ph type="ftr" sz="quarter" idx="14"/>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rtlCol="0"/>
          <a:lstStyle/>
          <a:p>
            <a:pPr algn="ctr" rtl="0"/>
            <a:fld id="{B67B645E-C5E5-4727-B977-D372A0AA71D9}" type="slidenum">
              <a:rPr lang="es-ES" noProof="0" smtClean="0"/>
              <a:pPr algn="ctr" rtl="0"/>
              <a:t>‹#›</a:t>
            </a:fld>
            <a:endParaRPr lang="es-E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ñetas como iconos de 3X Opción 1">
    <p:spTree>
      <p:nvGrpSpPr>
        <p:cNvPr id="1" name=""/>
        <p:cNvGrpSpPr/>
        <p:nvPr/>
      </p:nvGrpSpPr>
      <p:grpSpPr>
        <a:xfrm>
          <a:off x="0" y="0"/>
          <a:ext cx="0" cy="0"/>
          <a:chOff x="0" y="0"/>
          <a:chExt cx="0" cy="0"/>
        </a:xfrm>
      </p:grpSpPr>
      <p:sp>
        <p:nvSpPr>
          <p:cNvPr id="23" name="Forma libre: Forma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24" name="Forma libre: Forma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25" name="Forma libre: Forma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20" name="Marcador de posición de imagen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6" name="Marcador de texto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8" name="Marcador de texto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1" name="Marcador de posición de imagen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9" name="Marcador de texto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0" name="Marcador de texto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2" name="Marcador de posición de imagen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1" name="Marcador de texto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2" name="Marcador de texto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4" name="Título 3">
            <a:extLst>
              <a:ext uri="{FF2B5EF4-FFF2-40B4-BE49-F238E27FC236}">
                <a16:creationId xmlns:a16="http://schemas.microsoft.com/office/drawing/2014/main" id="{1B6D07DD-F1C7-4A36-AF98-6B5500A11EC4}"/>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D25C17B0-42A8-446A-BBCA-2ED0DE1F70E1}"/>
              </a:ext>
            </a:extLst>
          </p:cNvPr>
          <p:cNvSpPr>
            <a:spLocks noGrp="1"/>
          </p:cNvSpPr>
          <p:nvPr>
            <p:ph type="ftr" sz="quarter" idx="50"/>
          </p:nvPr>
        </p:nvSpPr>
        <p:spPr/>
        <p:txBody>
          <a:bodyPr rtlCol="0"/>
          <a:lstStyle/>
          <a:p>
            <a:pPr rtl="0"/>
            <a:endParaRPr lang="es-ES" noProof="0"/>
          </a:p>
        </p:txBody>
      </p:sp>
      <p:sp>
        <p:nvSpPr>
          <p:cNvPr id="13" name="Marcador de número de diapositiva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26" name="Marcador de texto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ñetas como iconos de 3X Opción 2">
    <p:bg>
      <p:bgPr>
        <a:solidFill>
          <a:schemeClr val="bg1">
            <a:lumMod val="95000"/>
          </a:schemeClr>
        </a:solidFill>
        <a:effectLst/>
      </p:bgPr>
    </p:bg>
    <p:spTree>
      <p:nvGrpSpPr>
        <p:cNvPr id="1" name=""/>
        <p:cNvGrpSpPr/>
        <p:nvPr/>
      </p:nvGrpSpPr>
      <p:grpSpPr>
        <a:xfrm>
          <a:off x="0" y="0"/>
          <a:ext cx="0" cy="0"/>
          <a:chOff x="0" y="0"/>
          <a:chExt cx="0" cy="0"/>
        </a:xfrm>
      </p:grpSpPr>
      <p:sp>
        <p:nvSpPr>
          <p:cNvPr id="43" name="Forma libre: Forma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es-ES" noProof="0">
              <a:solidFill>
                <a:schemeClr val="tx1"/>
              </a:solidFill>
            </a:endParaRPr>
          </a:p>
        </p:txBody>
      </p:sp>
      <p:sp>
        <p:nvSpPr>
          <p:cNvPr id="21" name="Marcador de texto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29" name="Forma libre: Forma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30" name="Forma libre: Forma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37" name="Forma libre: Forma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34" name="Marcador de posición de imagen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6" name="Marcador de texto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7" name="Marcador de texto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5" name="Marcador de posición de imagen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8" name="Marcador de texto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9" name="Marcador de texto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6" name="Marcador de posición de imagen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20" name="Marcador de texto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E6F9B1B6-16AC-4198-91CD-956BF735E11A}"/>
              </a:ext>
            </a:extLst>
          </p:cNvPr>
          <p:cNvSpPr>
            <a:spLocks noGrp="1"/>
          </p:cNvSpPr>
          <p:nvPr>
            <p:ph type="ftr" sz="quarter" idx="49"/>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pic>
        <p:nvPicPr>
          <p:cNvPr id="44" name="Imagen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ñetas como iconos de 4X Opción 1">
    <p:bg>
      <p:bgPr>
        <a:solidFill>
          <a:schemeClr val="bg1">
            <a:lumMod val="95000"/>
          </a:schemeClr>
        </a:solidFill>
        <a:effectLst/>
      </p:bgPr>
    </p:bg>
    <p:spTree>
      <p:nvGrpSpPr>
        <p:cNvPr id="1" name=""/>
        <p:cNvGrpSpPr/>
        <p:nvPr/>
      </p:nvGrpSpPr>
      <p:grpSpPr>
        <a:xfrm>
          <a:off x="0" y="0"/>
          <a:ext cx="0" cy="0"/>
          <a:chOff x="0" y="0"/>
          <a:chExt cx="0" cy="0"/>
        </a:xfrm>
      </p:grpSpPr>
      <p:sp>
        <p:nvSpPr>
          <p:cNvPr id="50" name="Forma libre: Forma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es-ES" noProof="0">
              <a:solidFill>
                <a:schemeClr val="tx1"/>
              </a:solidFill>
            </a:endParaRPr>
          </a:p>
        </p:txBody>
      </p:sp>
      <p:sp>
        <p:nvSpPr>
          <p:cNvPr id="30" name="Forma libre: Forma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es-ES" noProof="0"/>
          </a:p>
        </p:txBody>
      </p:sp>
      <p:sp>
        <p:nvSpPr>
          <p:cNvPr id="39" name="Forma libre: Forma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es-ES" noProof="0"/>
          </a:p>
        </p:txBody>
      </p:sp>
      <p:sp>
        <p:nvSpPr>
          <p:cNvPr id="40" name="Forma libre: Forma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41" name="Forma libre: Forma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es-ES" noProof="0"/>
          </a:p>
        </p:txBody>
      </p:sp>
      <p:sp>
        <p:nvSpPr>
          <p:cNvPr id="33" name="Marcador de posición de imagen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6" name="Marcador de texto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1</a:t>
            </a:r>
          </a:p>
        </p:txBody>
      </p:sp>
      <p:sp>
        <p:nvSpPr>
          <p:cNvPr id="17" name="Marcador de texto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4" name="Marcador de posición de imagen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18" name="Marcador de texto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2</a:t>
            </a:r>
          </a:p>
        </p:txBody>
      </p:sp>
      <p:sp>
        <p:nvSpPr>
          <p:cNvPr id="19" name="Marcador de texto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7" name="Marcador de posición de imagen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25" name="Marcador de texto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3</a:t>
            </a:r>
          </a:p>
        </p:txBody>
      </p:sp>
      <p:sp>
        <p:nvSpPr>
          <p:cNvPr id="26" name="Marcador de texto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38" name="Marcador de posición de imagen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es-ES" noProof="0"/>
              <a:t>Icono</a:t>
            </a:r>
          </a:p>
        </p:txBody>
      </p:sp>
      <p:sp>
        <p:nvSpPr>
          <p:cNvPr id="27" name="Marcador de texto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es-ES" noProof="0"/>
              <a:t>Viñeta 4</a:t>
            </a:r>
          </a:p>
        </p:txBody>
      </p:sp>
      <p:sp>
        <p:nvSpPr>
          <p:cNvPr id="28" name="Marcador de texto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rtlCol="0"/>
          <a:lstStyle>
            <a:lvl1pPr marL="0" indent="0" algn="ctr">
              <a:buNone/>
              <a:defRPr sz="1400">
                <a:solidFill>
                  <a:schemeClr val="tx1">
                    <a:lumMod val="75000"/>
                    <a:lumOff val="25000"/>
                  </a:schemeClr>
                </a:solidFill>
              </a:defRPr>
            </a:lvl1pPr>
          </a:lstStyle>
          <a:p>
            <a:pPr lvl="0" rtl="0"/>
            <a:r>
              <a:rPr lang="es-ES" noProof="0"/>
              <a:t>Descripción de la viñeta</a:t>
            </a:r>
          </a:p>
        </p:txBody>
      </p:sp>
      <p:sp>
        <p:nvSpPr>
          <p:cNvPr id="4" name="Marcador de pie de página 3">
            <a:extLst>
              <a:ext uri="{FF2B5EF4-FFF2-40B4-BE49-F238E27FC236}">
                <a16:creationId xmlns:a16="http://schemas.microsoft.com/office/drawing/2014/main" id="{987C5A92-3AAD-4F33-9F39-62B825B0F02C}"/>
              </a:ext>
            </a:extLst>
          </p:cNvPr>
          <p:cNvSpPr>
            <a:spLocks noGrp="1"/>
          </p:cNvSpPr>
          <p:nvPr>
            <p:ph type="ftr" sz="quarter" idx="55"/>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sp>
        <p:nvSpPr>
          <p:cNvPr id="51" name="Título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52" name="Subtítulo 2">
            <a:extLst>
              <a:ext uri="{FF2B5EF4-FFF2-40B4-BE49-F238E27FC236}">
                <a16:creationId xmlns:a16="http://schemas.microsoft.com/office/drawing/2014/main" id="{3F5D994D-B125-4628-9E39-49308819F25B}"/>
              </a:ext>
            </a:extLst>
          </p:cNvPr>
          <p:cNvSpPr>
            <a:spLocks noGrp="1"/>
          </p:cNvSpPr>
          <p:nvPr>
            <p:ph type="subTitle" idx="1" hasCustomPrompt="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53" name="Imagen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o digital">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orma libre: Forma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es-ES" noProof="0"/>
          </a:p>
        </p:txBody>
      </p:sp>
      <p:sp>
        <p:nvSpPr>
          <p:cNvPr id="21" name="Forma libre: Forma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es-ES" noProof="0"/>
          </a:p>
        </p:txBody>
      </p:sp>
      <p:sp>
        <p:nvSpPr>
          <p:cNvPr id="3" name="Marcador de pie de página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es-ES" noProof="0"/>
          </a:p>
        </p:txBody>
      </p:sp>
      <p:sp>
        <p:nvSpPr>
          <p:cNvPr id="4" name="Marcador de número de diapositiva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es-ES" noProof="0" smtClean="0"/>
              <a:pPr rtl="0"/>
              <a:t>‹#›</a:t>
            </a:fld>
            <a:endParaRPr lang="es-ES" noProof="0"/>
          </a:p>
        </p:txBody>
      </p:sp>
      <p:sp>
        <p:nvSpPr>
          <p:cNvPr id="17" name="Título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es-ES" noProof="0"/>
              <a:t>Título de diapositiva</a:t>
            </a:r>
          </a:p>
        </p:txBody>
      </p:sp>
      <p:sp>
        <p:nvSpPr>
          <p:cNvPr id="18" name="Subtítulo 2">
            <a:extLst>
              <a:ext uri="{FF2B5EF4-FFF2-40B4-BE49-F238E27FC236}">
                <a16:creationId xmlns:a16="http://schemas.microsoft.com/office/drawing/2014/main" id="{0345838A-C221-4A96-A471-11032B0E2D0E}"/>
              </a:ext>
            </a:extLst>
          </p:cNvPr>
          <p:cNvSpPr>
            <a:spLocks noGrp="1"/>
          </p:cNvSpPr>
          <p:nvPr>
            <p:ph type="subTitle" idx="1" hasCustomPrompt="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22" name="Imagen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Imagen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Marcador de posición de imagen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es-ES" noProof="0"/>
              <a:t>Inserte o arrastre y coloque su diseño de la pantalla aquí</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ción de números grandes 1">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1</a:t>
            </a:r>
          </a:p>
        </p:txBody>
      </p:sp>
      <p:sp>
        <p:nvSpPr>
          <p:cNvPr id="4" name="Marcador de contenido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texto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rtl="0"/>
            <a:r>
              <a:rPr lang="es-ES" noProof="0"/>
              <a:t>2</a:t>
            </a:r>
          </a:p>
        </p:txBody>
      </p:sp>
      <p:sp>
        <p:nvSpPr>
          <p:cNvPr id="8" name="Marcador de texto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D511B9E7-33BC-464B-B75C-73154C197648}"/>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7" name="Marcador de pie de página 6">
            <a:extLst>
              <a:ext uri="{FF2B5EF4-FFF2-40B4-BE49-F238E27FC236}">
                <a16:creationId xmlns:a16="http://schemas.microsoft.com/office/drawing/2014/main" id="{C2C8C3B3-A8FF-408F-9A44-0B71B3E7DB51}"/>
              </a:ext>
            </a:extLst>
          </p:cNvPr>
          <p:cNvSpPr>
            <a:spLocks noGrp="1"/>
          </p:cNvSpPr>
          <p:nvPr>
            <p:ph type="ftr" sz="quarter" idx="18"/>
          </p:nvPr>
        </p:nvSpPr>
        <p:spPr/>
        <p:txBody>
          <a:bodyPr rtlCol="0"/>
          <a:lstStyle/>
          <a:p>
            <a:pPr rtl="0"/>
            <a:endParaRPr lang="es-ES" noProof="0"/>
          </a:p>
        </p:txBody>
      </p:sp>
      <p:sp>
        <p:nvSpPr>
          <p:cNvPr id="13" name="Marcador de texto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10" name="Marcador de número de diapositiva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rtlCol="0"/>
          <a:lstStyle/>
          <a:p>
            <a:pPr rtl="0"/>
            <a:fld id="{B67B645E-C5E5-4727-B977-D372A0AA71D9}" type="slidenum">
              <a:rPr lang="es-ES" noProof="0" smtClean="0"/>
              <a:pPr rtl="0"/>
              <a:t>‹#›</a:t>
            </a:fld>
            <a:endParaRPr lang="es-E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ción de números grandes 2">
    <p:spTree>
      <p:nvGrpSpPr>
        <p:cNvPr id="1" name=""/>
        <p:cNvGrpSpPr/>
        <p:nvPr/>
      </p:nvGrpSpPr>
      <p:grpSpPr>
        <a:xfrm>
          <a:off x="0" y="0"/>
          <a:ext cx="0" cy="0"/>
          <a:chOff x="0" y="0"/>
          <a:chExt cx="0" cy="0"/>
        </a:xfrm>
      </p:grpSpPr>
      <p:sp>
        <p:nvSpPr>
          <p:cNvPr id="21" name="Forma libre: Forma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pPr rtl="0"/>
            <a:endParaRPr lang="es-ES" noProof="0"/>
          </a:p>
        </p:txBody>
      </p:sp>
      <p:sp>
        <p:nvSpPr>
          <p:cNvPr id="20" name="Forma libre: Forma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es-ES" noProof="0"/>
          </a:p>
        </p:txBody>
      </p:sp>
      <p:sp>
        <p:nvSpPr>
          <p:cNvPr id="8" name="Marcador de texto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es-ES" noProof="0"/>
              <a:t>Encabezado de la sección</a:t>
            </a:r>
          </a:p>
        </p:txBody>
      </p:sp>
      <p:sp>
        <p:nvSpPr>
          <p:cNvPr id="9" name="Marcador de texto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es-ES" noProof="0"/>
              <a:t>Encabezado de sección</a:t>
            </a:r>
          </a:p>
        </p:txBody>
      </p:sp>
      <p:sp>
        <p:nvSpPr>
          <p:cNvPr id="19" name="Forma libre: Forma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pPr rtl="0"/>
            <a:endParaRPr lang="es-ES" noProof="0"/>
          </a:p>
        </p:txBody>
      </p:sp>
      <p:sp>
        <p:nvSpPr>
          <p:cNvPr id="6" name="Marcador de texto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rtlCol="0"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Encabezado de sección</a:t>
            </a:r>
          </a:p>
        </p:txBody>
      </p:sp>
      <p:sp>
        <p:nvSpPr>
          <p:cNvPr id="10" name="Marcador de texto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rtlCol="0" anchor="b"/>
          <a:lstStyle>
            <a:lvl1pPr marL="0" indent="0" algn="ctr">
              <a:spcBef>
                <a:spcPts val="0"/>
              </a:spcBef>
              <a:spcAft>
                <a:spcPts val="0"/>
              </a:spcAft>
              <a:buNone/>
              <a:defRPr sz="58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1</a:t>
            </a:r>
          </a:p>
        </p:txBody>
      </p:sp>
      <p:sp>
        <p:nvSpPr>
          <p:cNvPr id="13" name="Marcador de contenido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a:t>Descripción de la sección</a:t>
            </a:r>
          </a:p>
        </p:txBody>
      </p:sp>
      <p:sp>
        <p:nvSpPr>
          <p:cNvPr id="11" name="Marcador de texto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5800" b="1" dirty="0">
                <a:solidFill>
                  <a:schemeClr val="bg1"/>
                </a:solidFill>
                <a:latin typeface="+mj-lt"/>
                <a:cs typeface="Arial" panose="020B0604020202020204" pitchFamily="34" charset="0"/>
              </a:defRPr>
            </a:lvl1pPr>
          </a:lstStyle>
          <a:p>
            <a:pPr marL="266700" lvl="0" indent="-266700" algn="ctr" rtl="0"/>
            <a:r>
              <a:rPr lang="es-ES" noProof="0"/>
              <a:t>2</a:t>
            </a:r>
          </a:p>
        </p:txBody>
      </p:sp>
      <p:sp>
        <p:nvSpPr>
          <p:cNvPr id="14" name="Marcador de texto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a:t>Descripción de la sección</a:t>
            </a:r>
          </a:p>
        </p:txBody>
      </p:sp>
      <p:sp>
        <p:nvSpPr>
          <p:cNvPr id="12" name="Marcador de texto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5800" b="1" dirty="0">
                <a:solidFill>
                  <a:schemeClr val="bg1"/>
                </a:solidFill>
                <a:latin typeface="+mj-lt"/>
                <a:cs typeface="Arial" panose="020B0604020202020204" pitchFamily="34" charset="0"/>
              </a:defRPr>
            </a:lvl1pPr>
          </a:lstStyle>
          <a:p>
            <a:pPr marL="266700" lvl="0" indent="-266700" algn="ctr" rtl="0"/>
            <a:r>
              <a:rPr lang="es-ES" noProof="0"/>
              <a:t>3</a:t>
            </a:r>
          </a:p>
        </p:txBody>
      </p:sp>
      <p:sp>
        <p:nvSpPr>
          <p:cNvPr id="15" name="Marcador de texto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es-ES" noProof="0"/>
              <a:t>Descripción de la sección</a:t>
            </a:r>
          </a:p>
        </p:txBody>
      </p:sp>
      <p:sp>
        <p:nvSpPr>
          <p:cNvPr id="4" name="Título 3">
            <a:extLst>
              <a:ext uri="{FF2B5EF4-FFF2-40B4-BE49-F238E27FC236}">
                <a16:creationId xmlns:a16="http://schemas.microsoft.com/office/drawing/2014/main" id="{F81CA826-63B3-43E6-99A0-25895892FF1D}"/>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ie de página 6">
            <a:extLst>
              <a:ext uri="{FF2B5EF4-FFF2-40B4-BE49-F238E27FC236}">
                <a16:creationId xmlns:a16="http://schemas.microsoft.com/office/drawing/2014/main" id="{D8091642-7CB0-45CD-82C4-9EBAD3FAEA11}"/>
              </a:ext>
            </a:extLst>
          </p:cNvPr>
          <p:cNvSpPr>
            <a:spLocks noGrp="1"/>
          </p:cNvSpPr>
          <p:nvPr>
            <p:ph type="ftr" sz="quarter" idx="35"/>
          </p:nvPr>
        </p:nvSpPr>
        <p:spPr/>
        <p:txBody>
          <a:bodyPr rtlCol="0"/>
          <a:lstStyle/>
          <a:p>
            <a:pPr rtl="0"/>
            <a:endParaRPr lang="es-ES" noProof="0"/>
          </a:p>
        </p:txBody>
      </p:sp>
      <p:sp>
        <p:nvSpPr>
          <p:cNvPr id="17" name="Marcador de número de diapositiva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rtlCol="0"/>
          <a:lstStyle>
            <a:lvl1pPr algn="ctr">
              <a:defRPr/>
            </a:lvl1pPr>
          </a:lstStyle>
          <a:p>
            <a:pPr rtl="0"/>
            <a:fld id="{B67B645E-C5E5-4727-B977-D372A0AA71D9}" type="slidenum">
              <a:rPr lang="es-ES" noProof="0" smtClean="0"/>
              <a:pPr rtl="0"/>
              <a:t>‹#›</a:t>
            </a:fld>
            <a:endParaRPr lang="es-ES" noProof="0"/>
          </a:p>
        </p:txBody>
      </p:sp>
      <p:sp>
        <p:nvSpPr>
          <p:cNvPr id="18" name="Marcador de texto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grpSp>
        <p:nvGrpSpPr>
          <p:cNvPr id="192" name="Grupo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orma libre: Forma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pPr rtl="0"/>
              <a:endParaRPr lang="es-ES" noProof="0"/>
            </a:p>
          </p:txBody>
        </p:sp>
        <p:grpSp>
          <p:nvGrpSpPr>
            <p:cNvPr id="182" name="Grupo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orma libre: Forma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4" name="Forma libre: Forma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5" name="Forma libre: Forma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6" name="Forma libre: Forma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7" name="Forma libre: Forma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8" name="Forma libre: Forma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89" name="Forma libre: Forma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90" name="Forma libre: Forma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pPr rtl="0"/>
                <a:endParaRPr lang="es-ES" noProof="0"/>
              </a:p>
            </p:txBody>
          </p:sp>
          <p:sp>
            <p:nvSpPr>
              <p:cNvPr id="191" name="Forma libre: Forma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pPr rtl="0"/>
                <a:endParaRPr lang="es-E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pacio comercial">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Marcador de texto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0" name="Marcador de texto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1" name="Marcador de texto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12" name="Marcador de texto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es-ES" noProof="0"/>
              <a:t>Título del cuadrante</a:t>
            </a:r>
          </a:p>
        </p:txBody>
      </p:sp>
      <p:sp>
        <p:nvSpPr>
          <p:cNvPr id="4" name="Título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rtlCol="0"/>
          <a:lstStyle/>
          <a:p>
            <a:pPr rtl="0"/>
            <a:r>
              <a:rPr lang="es-ES" noProof="0"/>
              <a:t>Haga clic para modificar el estilo de título del patrón</a:t>
            </a:r>
          </a:p>
        </p:txBody>
      </p:sp>
      <p:sp>
        <p:nvSpPr>
          <p:cNvPr id="5" name="Marcador de pie de página 4">
            <a:extLst>
              <a:ext uri="{FF2B5EF4-FFF2-40B4-BE49-F238E27FC236}">
                <a16:creationId xmlns:a16="http://schemas.microsoft.com/office/drawing/2014/main" id="{0427A446-62BF-4F99-BF28-8B764B71F115}"/>
              </a:ext>
            </a:extLst>
          </p:cNvPr>
          <p:cNvSpPr>
            <a:spLocks noGrp="1"/>
          </p:cNvSpPr>
          <p:nvPr>
            <p:ph type="ftr" sz="quarter" idx="18"/>
          </p:nvPr>
        </p:nvSpPr>
        <p:spPr/>
        <p:txBody>
          <a:bodyPr rtlCol="0"/>
          <a:lstStyle/>
          <a:p>
            <a:pPr rtl="0"/>
            <a:endParaRPr lang="es-ES" noProof="0"/>
          </a:p>
        </p:txBody>
      </p:sp>
      <p:sp>
        <p:nvSpPr>
          <p:cNvPr id="7" name="Marcador de número de diapositiva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rtlCol="0"/>
          <a:lstStyle>
            <a:lvl1pPr algn="ctr">
              <a:defRPr/>
            </a:lvl1pPr>
          </a:lstStyle>
          <a:p>
            <a:pPr rtl="0"/>
            <a:fld id="{B67B645E-C5E5-4727-B977-D372A0AA71D9}" type="slidenum">
              <a:rPr lang="es-ES" noProof="0" smtClean="0"/>
              <a:pPr rtl="0"/>
              <a:t>‹#›</a:t>
            </a:fld>
            <a:endParaRPr lang="es-E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endParaRPr lang="es-ES" noProof="0"/>
          </a:p>
        </p:txBody>
      </p:sp>
      <p:pic>
        <p:nvPicPr>
          <p:cNvPr id="12" name="Imagen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Marcador de número de diapositiva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rtlCol="0" anchor="ctr"/>
          <a:lstStyle>
            <a:lvl1pPr algn="ctr">
              <a:defRPr lang="en-ZA" sz="1000" smtClean="0">
                <a:solidFill>
                  <a:schemeClr val="bg1"/>
                </a:solidFill>
              </a:defRPr>
            </a:lvl1pPr>
          </a:lstStyle>
          <a:p>
            <a:pPr rtl="0"/>
            <a:fld id="{B67B645E-C5E5-4727-B977-D372A0AA71D9}" type="slidenum">
              <a:rPr lang="es-ES" noProof="0" smtClean="0"/>
              <a:pPr rtl="0"/>
              <a:t>‹#›</a:t>
            </a:fld>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hyperlink" Target="Archivos_Circulares_22052019_WR_DH%20-%20SL.xls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6.wdp"/><Relationship Id="rId18" Type="http://schemas.microsoft.com/office/2007/relationships/hdphoto" Target="../media/hdphoto3.wdp"/><Relationship Id="rId3" Type="http://schemas.openxmlformats.org/officeDocument/2006/relationships/image" Target="../media/image39.png"/><Relationship Id="rId21" Type="http://schemas.openxmlformats.org/officeDocument/2006/relationships/image" Target="../media/image48.pn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37.png"/><Relationship Id="rId2" Type="http://schemas.openxmlformats.org/officeDocument/2006/relationships/notesSlide" Target="../notesSlides/notesSlide12.xml"/><Relationship Id="rId16" Type="http://schemas.openxmlformats.org/officeDocument/2006/relationships/image" Target="../media/image46.png"/><Relationship Id="rId20"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43.png"/><Relationship Id="rId5" Type="http://schemas.openxmlformats.org/officeDocument/2006/relationships/image" Target="../media/image29.png"/><Relationship Id="rId15" Type="http://schemas.openxmlformats.org/officeDocument/2006/relationships/image" Target="../media/image45.png"/><Relationship Id="rId23" Type="http://schemas.openxmlformats.org/officeDocument/2006/relationships/image" Target="../media/image50.png"/><Relationship Id="rId10" Type="http://schemas.microsoft.com/office/2007/relationships/hdphoto" Target="../media/hdphoto5.wdp"/><Relationship Id="rId19"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42.png"/><Relationship Id="rId14" Type="http://schemas.openxmlformats.org/officeDocument/2006/relationships/image" Target="../media/image31.png"/><Relationship Id="rId22" Type="http://schemas.openxmlformats.org/officeDocument/2006/relationships/image" Target="../media/image49.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4.png"/><Relationship Id="rId11" Type="http://schemas.microsoft.com/office/2007/relationships/hdphoto" Target="../media/hdphoto3.wdp"/><Relationship Id="rId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51.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hyperlink" Target="https://dashboard.heroku.com/apps/validator-ss" TargetMode="External"/><Relationship Id="rId4" Type="http://schemas.openxmlformats.org/officeDocument/2006/relationships/hyperlink" Target="https://dashboard.heroku.com/apps/visor-s-salu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jpe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mensajeria.supersalud.gov.co:8080/ExtranetQuejasReclamosV2.nsf/FTramite?openform" TargetMode="External"/><Relationship Id="rId4" Type="http://schemas.openxmlformats.org/officeDocument/2006/relationships/hyperlink" Target="mailto:anticorrupcion-vigilados@supersalud.gov.c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Imagen 49">
            <a:extLst>
              <a:ext uri="{FF2B5EF4-FFF2-40B4-BE49-F238E27FC236}">
                <a16:creationId xmlns:a16="http://schemas.microsoft.com/office/drawing/2014/main" id="{479FAB75-0120-4A7F-B5FB-EDE2D1C1C17D}"/>
              </a:ext>
            </a:extLst>
          </p:cNvPr>
          <p:cNvPicPr>
            <a:picLocks noChangeAspect="1"/>
          </p:cNvPicPr>
          <p:nvPr/>
        </p:nvPicPr>
        <p:blipFill>
          <a:blip r:embed="rId3"/>
          <a:stretch>
            <a:fillRect/>
          </a:stretch>
        </p:blipFill>
        <p:spPr>
          <a:xfrm>
            <a:off x="1121482" y="992572"/>
            <a:ext cx="7009396" cy="2289663"/>
          </a:xfrm>
          <a:prstGeom prst="rect">
            <a:avLst/>
          </a:prstGeom>
        </p:spPr>
      </p:pic>
      <p:cxnSp>
        <p:nvCxnSpPr>
          <p:cNvPr id="64" name="Straight Connector 63">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71AB53"/>
            </a:solidFill>
          </a:ln>
        </p:spPr>
        <p:style>
          <a:lnRef idx="1">
            <a:schemeClr val="accent1"/>
          </a:lnRef>
          <a:fillRef idx="0">
            <a:schemeClr val="accent1"/>
          </a:fillRef>
          <a:effectRef idx="0">
            <a:schemeClr val="accent1"/>
          </a:effectRef>
          <a:fontRef idx="minor">
            <a:schemeClr val="tx1"/>
          </a:fontRef>
        </p:style>
      </p:cxnSp>
      <p:sp>
        <p:nvSpPr>
          <p:cNvPr id="51" name="CuadroTexto 50">
            <a:extLst>
              <a:ext uri="{FF2B5EF4-FFF2-40B4-BE49-F238E27FC236}">
                <a16:creationId xmlns:a16="http://schemas.microsoft.com/office/drawing/2014/main" id="{6F424D2A-B2FD-4CAD-AE9C-5F0A71612601}"/>
              </a:ext>
            </a:extLst>
          </p:cNvPr>
          <p:cNvSpPr txBox="1"/>
          <p:nvPr/>
        </p:nvSpPr>
        <p:spPr>
          <a:xfrm>
            <a:off x="1775586" y="4053132"/>
            <a:ext cx="4153987" cy="1200329"/>
          </a:xfrm>
          <a:prstGeom prst="rect">
            <a:avLst/>
          </a:prstGeom>
          <a:noFill/>
        </p:spPr>
        <p:txBody>
          <a:bodyPr wrap="square" rtlCol="0">
            <a:spAutoFit/>
          </a:bodyPr>
          <a:lstStyle/>
          <a:p>
            <a:r>
              <a:rPr lang="es-CO" dirty="0"/>
              <a:t>Integrantes:</a:t>
            </a:r>
          </a:p>
          <a:p>
            <a:r>
              <a:rPr lang="es-CO" i="1" dirty="0"/>
              <a:t>Amalia Inés Alfonso Campuzano</a:t>
            </a:r>
          </a:p>
          <a:p>
            <a:r>
              <a:rPr lang="es-CO" i="1" dirty="0"/>
              <a:t>Carlos Andrés Medina Rivas</a:t>
            </a:r>
          </a:p>
          <a:p>
            <a:r>
              <a:rPr lang="es-CO" i="1" dirty="0"/>
              <a:t>Daniel Alberto Rosales Castro</a:t>
            </a:r>
          </a:p>
        </p:txBody>
      </p:sp>
      <p:cxnSp>
        <p:nvCxnSpPr>
          <p:cNvPr id="53" name="Conector recto 52">
            <a:extLst>
              <a:ext uri="{FF2B5EF4-FFF2-40B4-BE49-F238E27FC236}">
                <a16:creationId xmlns:a16="http://schemas.microsoft.com/office/drawing/2014/main" id="{335B0284-3F75-4659-AE40-96DCD98B15B8}"/>
              </a:ext>
            </a:extLst>
          </p:cNvPr>
          <p:cNvCxnSpPr/>
          <p:nvPr/>
        </p:nvCxnSpPr>
        <p:spPr>
          <a:xfrm>
            <a:off x="1121482" y="3425927"/>
            <a:ext cx="5462198" cy="0"/>
          </a:xfrm>
          <a:prstGeom prst="line">
            <a:avLst/>
          </a:prstGeom>
        </p:spPr>
        <p:style>
          <a:lnRef idx="2">
            <a:schemeClr val="accent4"/>
          </a:lnRef>
          <a:fillRef idx="0">
            <a:schemeClr val="accent4"/>
          </a:fillRef>
          <a:effectRef idx="1">
            <a:schemeClr val="accent4"/>
          </a:effectRef>
          <a:fontRef idx="minor">
            <a:schemeClr val="tx1"/>
          </a:fontRef>
        </p:style>
      </p:cxnSp>
      <p:sp>
        <p:nvSpPr>
          <p:cNvPr id="61" name="CuadroTexto 60">
            <a:extLst>
              <a:ext uri="{FF2B5EF4-FFF2-40B4-BE49-F238E27FC236}">
                <a16:creationId xmlns:a16="http://schemas.microsoft.com/office/drawing/2014/main" id="{39C25DE2-3F94-4C79-8365-19DF13C077D4}"/>
              </a:ext>
            </a:extLst>
          </p:cNvPr>
          <p:cNvSpPr txBox="1"/>
          <p:nvPr/>
        </p:nvSpPr>
        <p:spPr>
          <a:xfrm>
            <a:off x="951180" y="3425927"/>
            <a:ext cx="5802797" cy="41549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s-CO" sz="2100" b="1" i="1" dirty="0">
                <a:ln/>
                <a:solidFill>
                  <a:schemeClr val="accent4"/>
                </a:solidFill>
                <a:cs typeface="Arial" panose="020B0604020202020204" pitchFamily="34" charset="0"/>
              </a:rPr>
              <a:t>Arquitectura Empresarial y Transformación Digital</a:t>
            </a:r>
          </a:p>
        </p:txBody>
      </p:sp>
    </p:spTree>
    <p:extLst>
      <p:ext uri="{BB962C8B-B14F-4D97-AF65-F5344CB8AC3E}">
        <p14:creationId xmlns:p14="http://schemas.microsoft.com/office/powerpoint/2010/main" val="809263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10</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42770" y="205966"/>
            <a:ext cx="3246638" cy="567898"/>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ESTADO ACTUAL</a:t>
            </a:r>
            <a:endParaRPr lang="es-ES" spc="0" dirty="0">
              <a:ln/>
              <a:solidFill>
                <a:srgbClr val="00B050"/>
              </a:solidFill>
              <a:latin typeface="+mn-lt"/>
              <a:cs typeface="Angsana New" panose="02020603050405020304" pitchFamily="18" charset="-34"/>
            </a:endParaRPr>
          </a:p>
        </p:txBody>
      </p:sp>
      <p:pic>
        <p:nvPicPr>
          <p:cNvPr id="10" name="Picture 2" descr="Imagen relacionada">
            <a:extLst>
              <a:ext uri="{FF2B5EF4-FFF2-40B4-BE49-F238E27FC236}">
                <a16:creationId xmlns:a16="http://schemas.microsoft.com/office/drawing/2014/main" id="{52663022-A9BF-4532-B4F5-DAD595CC4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903" y="2426732"/>
            <a:ext cx="1478415" cy="147841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2">
            <a:extLst>
              <a:ext uri="{FF2B5EF4-FFF2-40B4-BE49-F238E27FC236}">
                <a16:creationId xmlns:a16="http://schemas.microsoft.com/office/drawing/2014/main" id="{A9194B4A-D16B-47DA-B6A3-E0823598BF11}"/>
              </a:ext>
            </a:extLst>
          </p:cNvPr>
          <p:cNvSpPr txBox="1"/>
          <p:nvPr/>
        </p:nvSpPr>
        <p:spPr>
          <a:xfrm>
            <a:off x="1122574" y="1411069"/>
            <a:ext cx="1947071" cy="923330"/>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Recibir datos</a:t>
            </a:r>
          </a:p>
          <a:p>
            <a:pPr algn="ctr"/>
            <a:r>
              <a:rPr lang="es-CO" dirty="0"/>
              <a:t>de entradas</a:t>
            </a:r>
          </a:p>
          <a:p>
            <a:pPr algn="ctr"/>
            <a:r>
              <a:rPr lang="es-CO" dirty="0"/>
              <a:t>(No estructurados)</a:t>
            </a:r>
          </a:p>
        </p:txBody>
      </p:sp>
      <p:pic>
        <p:nvPicPr>
          <p:cNvPr id="12" name="Picture 4" descr="Resultado de imagen para procesar png">
            <a:extLst>
              <a:ext uri="{FF2B5EF4-FFF2-40B4-BE49-F238E27FC236}">
                <a16:creationId xmlns:a16="http://schemas.microsoft.com/office/drawing/2014/main" id="{08B18E2C-9312-4A15-BF56-85B4D7CDB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659" y="2242066"/>
            <a:ext cx="1459077" cy="1459077"/>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1">
            <a:extLst>
              <a:ext uri="{FF2B5EF4-FFF2-40B4-BE49-F238E27FC236}">
                <a16:creationId xmlns:a16="http://schemas.microsoft.com/office/drawing/2014/main" id="{544EF418-49D2-4004-AB4E-B0E86A3FD725}"/>
              </a:ext>
            </a:extLst>
          </p:cNvPr>
          <p:cNvSpPr txBox="1"/>
          <p:nvPr/>
        </p:nvSpPr>
        <p:spPr>
          <a:xfrm>
            <a:off x="3838394" y="1549568"/>
            <a:ext cx="2257606" cy="646331"/>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Ambiente operacional</a:t>
            </a:r>
          </a:p>
          <a:p>
            <a:pPr algn="ctr"/>
            <a:r>
              <a:rPr lang="es-CO" dirty="0"/>
              <a:t>(Estructurados)</a:t>
            </a:r>
          </a:p>
        </p:txBody>
      </p:sp>
      <p:pic>
        <p:nvPicPr>
          <p:cNvPr id="14" name="Picture 12" descr="Resultado de imagen para analisis png">
            <a:extLst>
              <a:ext uri="{FF2B5EF4-FFF2-40B4-BE49-F238E27FC236}">
                <a16:creationId xmlns:a16="http://schemas.microsoft.com/office/drawing/2014/main" id="{56E82BFA-A449-40D5-80D0-EF8A0A91C1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3017" y="2426732"/>
            <a:ext cx="1189079" cy="118907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5">
            <a:extLst>
              <a:ext uri="{FF2B5EF4-FFF2-40B4-BE49-F238E27FC236}">
                <a16:creationId xmlns:a16="http://schemas.microsoft.com/office/drawing/2014/main" id="{52644528-F88B-4040-B062-2E225E07B4FC}"/>
              </a:ext>
            </a:extLst>
          </p:cNvPr>
          <p:cNvSpPr txBox="1"/>
          <p:nvPr/>
        </p:nvSpPr>
        <p:spPr>
          <a:xfrm>
            <a:off x="7043266" y="1699316"/>
            <a:ext cx="1093249" cy="369332"/>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Analíticos</a:t>
            </a:r>
          </a:p>
        </p:txBody>
      </p:sp>
      <p:sp>
        <p:nvSpPr>
          <p:cNvPr id="18" name="CuadroTexto 17">
            <a:extLst>
              <a:ext uri="{FF2B5EF4-FFF2-40B4-BE49-F238E27FC236}">
                <a16:creationId xmlns:a16="http://schemas.microsoft.com/office/drawing/2014/main" id="{D59522A2-BAC7-4151-90F5-1DCBC9A930D8}"/>
              </a:ext>
            </a:extLst>
          </p:cNvPr>
          <p:cNvSpPr txBox="1"/>
          <p:nvPr/>
        </p:nvSpPr>
        <p:spPr>
          <a:xfrm>
            <a:off x="10093325" y="1688067"/>
            <a:ext cx="1021626" cy="369332"/>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Gerencia</a:t>
            </a:r>
          </a:p>
        </p:txBody>
      </p:sp>
      <p:sp>
        <p:nvSpPr>
          <p:cNvPr id="19" name="CuadroTexto 18">
            <a:extLst>
              <a:ext uri="{FF2B5EF4-FFF2-40B4-BE49-F238E27FC236}">
                <a16:creationId xmlns:a16="http://schemas.microsoft.com/office/drawing/2014/main" id="{E700D8B0-5116-410B-9092-CA632906C9F4}"/>
              </a:ext>
            </a:extLst>
          </p:cNvPr>
          <p:cNvSpPr txBox="1"/>
          <p:nvPr/>
        </p:nvSpPr>
        <p:spPr>
          <a:xfrm>
            <a:off x="3993044" y="4183911"/>
            <a:ext cx="1787212" cy="646331"/>
          </a:xfrm>
          <a:prstGeom prst="rect">
            <a:avLst/>
          </a:prstGeom>
          <a:noFill/>
        </p:spPr>
        <p:txBody>
          <a:bodyPr wrap="squar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Gobierno y gestión de datos</a:t>
            </a:r>
          </a:p>
        </p:txBody>
      </p:sp>
      <p:cxnSp>
        <p:nvCxnSpPr>
          <p:cNvPr id="20" name="Conector recto de flecha 5">
            <a:extLst>
              <a:ext uri="{FF2B5EF4-FFF2-40B4-BE49-F238E27FC236}">
                <a16:creationId xmlns:a16="http://schemas.microsoft.com/office/drawing/2014/main" id="{5AA06E1B-1D96-4CBA-9F62-BA6352F71FDC}"/>
              </a:ext>
            </a:extLst>
          </p:cNvPr>
          <p:cNvCxnSpPr/>
          <p:nvPr/>
        </p:nvCxnSpPr>
        <p:spPr>
          <a:xfrm rot="16200000" flipH="1">
            <a:off x="2743611" y="3280391"/>
            <a:ext cx="601930" cy="1896933"/>
          </a:xfrm>
          <a:prstGeom prst="curvedConnector2">
            <a:avLst/>
          </a:prstGeom>
          <a:ln w="76200">
            <a:solidFill>
              <a:srgbClr val="70C252"/>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21" name="CuadroTexto 21">
            <a:extLst>
              <a:ext uri="{FF2B5EF4-FFF2-40B4-BE49-F238E27FC236}">
                <a16:creationId xmlns:a16="http://schemas.microsoft.com/office/drawing/2014/main" id="{F7F8761C-A68B-43D3-AA65-DF1C0A76EBD9}"/>
              </a:ext>
            </a:extLst>
          </p:cNvPr>
          <p:cNvSpPr txBox="1"/>
          <p:nvPr/>
        </p:nvSpPr>
        <p:spPr>
          <a:xfrm>
            <a:off x="1478444" y="4695540"/>
            <a:ext cx="1787212" cy="1200329"/>
          </a:xfrm>
          <a:prstGeom prst="rect">
            <a:avLst/>
          </a:prstGeom>
          <a:noFill/>
        </p:spPr>
        <p:txBody>
          <a:bodyPr wrap="squar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dirty="0"/>
              <a:t>Inconsistentes, Incompletos o no reflejan la realidad</a:t>
            </a:r>
          </a:p>
        </p:txBody>
      </p:sp>
      <p:pic>
        <p:nvPicPr>
          <p:cNvPr id="22" name="Imagen 21">
            <a:extLst>
              <a:ext uri="{FF2B5EF4-FFF2-40B4-BE49-F238E27FC236}">
                <a16:creationId xmlns:a16="http://schemas.microsoft.com/office/drawing/2014/main" id="{89D83B3B-D31E-4778-BA2E-B0768C2F8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056" y="4695540"/>
            <a:ext cx="864108" cy="1066800"/>
          </a:xfrm>
          <a:prstGeom prst="rect">
            <a:avLst/>
          </a:prstGeom>
        </p:spPr>
      </p:pic>
      <p:cxnSp>
        <p:nvCxnSpPr>
          <p:cNvPr id="23" name="Conector recto de flecha 22">
            <a:extLst>
              <a:ext uri="{FF2B5EF4-FFF2-40B4-BE49-F238E27FC236}">
                <a16:creationId xmlns:a16="http://schemas.microsoft.com/office/drawing/2014/main" id="{6D8EC6E1-7DB0-4FE2-9635-480522BDBF53}"/>
              </a:ext>
            </a:extLst>
          </p:cNvPr>
          <p:cNvCxnSpPr/>
          <p:nvPr/>
        </p:nvCxnSpPr>
        <p:spPr>
          <a:xfrm>
            <a:off x="2931373" y="2971604"/>
            <a:ext cx="1143216" cy="0"/>
          </a:xfrm>
          <a:prstGeom prst="straightConnector1">
            <a:avLst/>
          </a:prstGeom>
          <a:ln w="76200">
            <a:solidFill>
              <a:srgbClr val="70C252"/>
            </a:solidFill>
            <a:tailEnd type="triangle"/>
          </a:ln>
          <a:scene3d>
            <a:camera prst="orthographicFront"/>
            <a:lightRig rig="threePt" dir="t"/>
          </a:scene3d>
          <a:sp3d>
            <a:bevelT prst="angle"/>
          </a:sp3d>
        </p:spPr>
        <p:style>
          <a:lnRef idx="3">
            <a:schemeClr val="accent4"/>
          </a:lnRef>
          <a:fillRef idx="0">
            <a:schemeClr val="accent4"/>
          </a:fillRef>
          <a:effectRef idx="2">
            <a:schemeClr val="accent4"/>
          </a:effectRef>
          <a:fontRef idx="minor">
            <a:schemeClr val="tx1"/>
          </a:fontRef>
        </p:style>
      </p:cxnSp>
      <p:cxnSp>
        <p:nvCxnSpPr>
          <p:cNvPr id="24" name="Conector recto de flecha 23">
            <a:extLst>
              <a:ext uri="{FF2B5EF4-FFF2-40B4-BE49-F238E27FC236}">
                <a16:creationId xmlns:a16="http://schemas.microsoft.com/office/drawing/2014/main" id="{71002FE0-58F5-4532-B977-D8C1970AC665}"/>
              </a:ext>
            </a:extLst>
          </p:cNvPr>
          <p:cNvCxnSpPr/>
          <p:nvPr/>
        </p:nvCxnSpPr>
        <p:spPr>
          <a:xfrm>
            <a:off x="5614702" y="2949637"/>
            <a:ext cx="1143216" cy="0"/>
          </a:xfrm>
          <a:prstGeom prst="straightConnector1">
            <a:avLst/>
          </a:prstGeom>
          <a:ln w="76200">
            <a:solidFill>
              <a:schemeClr val="accent5">
                <a:lumMod val="75000"/>
              </a:schemeClr>
            </a:solidFill>
            <a:tailEnd type="triangle"/>
          </a:ln>
          <a:scene3d>
            <a:camera prst="orthographicFront"/>
            <a:lightRig rig="threePt" dir="t"/>
          </a:scene3d>
          <a:sp3d>
            <a:bevelT prst="angle"/>
          </a:sp3d>
        </p:spPr>
        <p:style>
          <a:lnRef idx="3">
            <a:schemeClr val="accent4"/>
          </a:lnRef>
          <a:fillRef idx="0">
            <a:schemeClr val="accent4"/>
          </a:fillRef>
          <a:effectRef idx="2">
            <a:schemeClr val="accent4"/>
          </a:effectRef>
          <a:fontRef idx="minor">
            <a:schemeClr val="tx1"/>
          </a:fontRef>
        </p:style>
      </p:cxnSp>
      <p:cxnSp>
        <p:nvCxnSpPr>
          <p:cNvPr id="25" name="Conector recto de flecha 24">
            <a:extLst>
              <a:ext uri="{FF2B5EF4-FFF2-40B4-BE49-F238E27FC236}">
                <a16:creationId xmlns:a16="http://schemas.microsoft.com/office/drawing/2014/main" id="{9FEA8BFA-FDD2-4170-828B-D0E71FCFBCF5}"/>
              </a:ext>
            </a:extLst>
          </p:cNvPr>
          <p:cNvCxnSpPr/>
          <p:nvPr/>
        </p:nvCxnSpPr>
        <p:spPr>
          <a:xfrm>
            <a:off x="8282096" y="2914772"/>
            <a:ext cx="1143216" cy="0"/>
          </a:xfrm>
          <a:prstGeom prst="straightConnector1">
            <a:avLst/>
          </a:prstGeom>
          <a:ln w="76200">
            <a:solidFill>
              <a:schemeClr val="accent5">
                <a:lumMod val="75000"/>
              </a:schemeClr>
            </a:solidFill>
            <a:tailEnd type="triangle"/>
          </a:ln>
          <a:scene3d>
            <a:camera prst="orthographicFront"/>
            <a:lightRig rig="threePt" dir="t"/>
          </a:scene3d>
          <a:sp3d>
            <a:bevelT prst="angle"/>
          </a:sp3d>
        </p:spPr>
        <p:style>
          <a:lnRef idx="3">
            <a:schemeClr val="accent4"/>
          </a:lnRef>
          <a:fillRef idx="0">
            <a:schemeClr val="accent4"/>
          </a:fillRef>
          <a:effectRef idx="2">
            <a:schemeClr val="accent4"/>
          </a:effectRef>
          <a:fontRef idx="minor">
            <a:schemeClr val="tx1"/>
          </a:fontRef>
        </p:style>
      </p:cxn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7"/>
          <a:stretch>
            <a:fillRect/>
          </a:stretch>
        </p:blipFill>
        <p:spPr>
          <a:xfrm>
            <a:off x="10299397" y="6233419"/>
            <a:ext cx="1346991" cy="440003"/>
          </a:xfrm>
          <a:prstGeom prst="rect">
            <a:avLst/>
          </a:prstGeom>
        </p:spPr>
      </p:pic>
      <p:pic>
        <p:nvPicPr>
          <p:cNvPr id="3076" name="Picture 4" descr="Imagen relacionada">
            <a:extLst>
              <a:ext uri="{FF2B5EF4-FFF2-40B4-BE49-F238E27FC236}">
                <a16:creationId xmlns:a16="http://schemas.microsoft.com/office/drawing/2014/main" id="{5C3B803E-AAC8-460C-893C-665B193334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2682" y="2068648"/>
            <a:ext cx="2119844" cy="215071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4" descr="Resultado de imagen para vision  png">
            <a:extLst>
              <a:ext uri="{FF2B5EF4-FFF2-40B4-BE49-F238E27FC236}">
                <a16:creationId xmlns:a16="http://schemas.microsoft.com/office/drawing/2014/main" id="{C0B1ED42-FC31-4D44-A855-93E0D3D66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6667" y="5393008"/>
            <a:ext cx="1059983" cy="738664"/>
          </a:xfrm>
          <a:prstGeom prst="rect">
            <a:avLst/>
          </a:prstGeom>
          <a:noFill/>
          <a:extLst>
            <a:ext uri="{909E8E84-426E-40DD-AFC4-6F175D3DCCD1}">
              <a14:hiddenFill xmlns:a14="http://schemas.microsoft.com/office/drawing/2010/main">
                <a:solidFill>
                  <a:srgbClr val="FFFFFF"/>
                </a:solidFill>
              </a14:hiddenFill>
            </a:ext>
          </a:extLst>
        </p:spPr>
      </p:pic>
      <p:sp>
        <p:nvSpPr>
          <p:cNvPr id="2" name="Signo de multiplicación 1">
            <a:extLst>
              <a:ext uri="{FF2B5EF4-FFF2-40B4-BE49-F238E27FC236}">
                <a16:creationId xmlns:a16="http://schemas.microsoft.com/office/drawing/2014/main" id="{DD20E395-3B5B-4F1D-9CB1-A5A7BB506873}"/>
              </a:ext>
            </a:extLst>
          </p:cNvPr>
          <p:cNvSpPr/>
          <p:nvPr/>
        </p:nvSpPr>
        <p:spPr>
          <a:xfrm>
            <a:off x="4445558" y="5283955"/>
            <a:ext cx="529992" cy="405200"/>
          </a:xfrm>
          <a:prstGeom prst="mathMultiply">
            <a:avLst/>
          </a:prstGeom>
          <a:solidFill>
            <a:srgbClr val="FF505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solidFill>
                <a:schemeClr val="lt1"/>
              </a:solidFill>
            </a:endParaRPr>
          </a:p>
        </p:txBody>
      </p:sp>
    </p:spTree>
    <p:extLst>
      <p:ext uri="{BB962C8B-B14F-4D97-AF65-F5344CB8AC3E}">
        <p14:creationId xmlns:p14="http://schemas.microsoft.com/office/powerpoint/2010/main" val="3335138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90"/>
                                          </p:val>
                                        </p:tav>
                                        <p:tav tm="100000">
                                          <p:val>
                                            <p:fltVal val="0"/>
                                          </p:val>
                                        </p:tav>
                                      </p:tavLst>
                                    </p:anim>
                                    <p:animEffect transition="in" filter="fade">
                                      <p:cBhvr>
                                        <p:cTn id="22" dur="1000"/>
                                        <p:tgtEl>
                                          <p:spTgt spid="22"/>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3076"/>
                                        </p:tgtEl>
                                        <p:attrNameLst>
                                          <p:attrName>style.visibility</p:attrName>
                                        </p:attrNameLst>
                                      </p:cBhvr>
                                      <p:to>
                                        <p:strVal val="visible"/>
                                      </p:to>
                                    </p:set>
                                    <p:anim calcmode="lin" valueType="num">
                                      <p:cBhvr>
                                        <p:cTn id="31" dur="1000" fill="hold"/>
                                        <p:tgtEl>
                                          <p:spTgt spid="3076"/>
                                        </p:tgtEl>
                                        <p:attrNameLst>
                                          <p:attrName>ppt_w</p:attrName>
                                        </p:attrNameLst>
                                      </p:cBhvr>
                                      <p:tavLst>
                                        <p:tav tm="0">
                                          <p:val>
                                            <p:fltVal val="0"/>
                                          </p:val>
                                        </p:tav>
                                        <p:tav tm="100000">
                                          <p:val>
                                            <p:strVal val="#ppt_w"/>
                                          </p:val>
                                        </p:tav>
                                      </p:tavLst>
                                    </p:anim>
                                    <p:anim calcmode="lin" valueType="num">
                                      <p:cBhvr>
                                        <p:cTn id="32" dur="1000" fill="hold"/>
                                        <p:tgtEl>
                                          <p:spTgt spid="3076"/>
                                        </p:tgtEl>
                                        <p:attrNameLst>
                                          <p:attrName>ppt_h</p:attrName>
                                        </p:attrNameLst>
                                      </p:cBhvr>
                                      <p:tavLst>
                                        <p:tav tm="0">
                                          <p:val>
                                            <p:fltVal val="0"/>
                                          </p:val>
                                        </p:tav>
                                        <p:tav tm="100000">
                                          <p:val>
                                            <p:strVal val="#ppt_h"/>
                                          </p:val>
                                        </p:tav>
                                      </p:tavLst>
                                    </p:anim>
                                    <p:anim calcmode="lin" valueType="num">
                                      <p:cBhvr>
                                        <p:cTn id="33" dur="1000" fill="hold"/>
                                        <p:tgtEl>
                                          <p:spTgt spid="3076"/>
                                        </p:tgtEl>
                                        <p:attrNameLst>
                                          <p:attrName>style.rotation</p:attrName>
                                        </p:attrNameLst>
                                      </p:cBhvr>
                                      <p:tavLst>
                                        <p:tav tm="0">
                                          <p:val>
                                            <p:fltVal val="90"/>
                                          </p:val>
                                        </p:tav>
                                        <p:tav tm="100000">
                                          <p:val>
                                            <p:fltVal val="0"/>
                                          </p:val>
                                        </p:tav>
                                      </p:tavLst>
                                    </p:anim>
                                    <p:animEffect transition="in" filter="fade">
                                      <p:cBhvr>
                                        <p:cTn id="34" dur="1000"/>
                                        <p:tgtEl>
                                          <p:spTgt spid="3076"/>
                                        </p:tgtEl>
                                      </p:cBhvr>
                                    </p:animEffect>
                                  </p:childTnLst>
                                </p:cTn>
                              </p:par>
                              <p:par>
                                <p:cTn id="35" presetID="3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ppt_w</p:attrName>
                                        </p:attrNameLst>
                                      </p:cBhvr>
                                      <p:tavLst>
                                        <p:tav tm="0">
                                          <p:val>
                                            <p:fltVal val="0"/>
                                          </p:val>
                                        </p:tav>
                                        <p:tav tm="100000">
                                          <p:val>
                                            <p:strVal val="#ppt_w"/>
                                          </p:val>
                                        </p:tav>
                                      </p:tavLst>
                                    </p:anim>
                                    <p:anim calcmode="lin" valueType="num">
                                      <p:cBhvr>
                                        <p:cTn id="38" dur="1000" fill="hold"/>
                                        <p:tgtEl>
                                          <p:spTgt spid="26"/>
                                        </p:tgtEl>
                                        <p:attrNameLst>
                                          <p:attrName>ppt_h</p:attrName>
                                        </p:attrNameLst>
                                      </p:cBhvr>
                                      <p:tavLst>
                                        <p:tav tm="0">
                                          <p:val>
                                            <p:fltVal val="0"/>
                                          </p:val>
                                        </p:tav>
                                        <p:tav tm="100000">
                                          <p:val>
                                            <p:strVal val="#ppt_h"/>
                                          </p:val>
                                        </p:tav>
                                      </p:tavLst>
                                    </p:anim>
                                    <p:anim calcmode="lin" valueType="num">
                                      <p:cBhvr>
                                        <p:cTn id="39" dur="1000" fill="hold"/>
                                        <p:tgtEl>
                                          <p:spTgt spid="26"/>
                                        </p:tgtEl>
                                        <p:attrNameLst>
                                          <p:attrName>style.rotation</p:attrName>
                                        </p:attrNameLst>
                                      </p:cBhvr>
                                      <p:tavLst>
                                        <p:tav tm="0">
                                          <p:val>
                                            <p:fltVal val="90"/>
                                          </p:val>
                                        </p:tav>
                                        <p:tav tm="100000">
                                          <p:val>
                                            <p:fltVal val="0"/>
                                          </p:val>
                                        </p:tav>
                                      </p:tavLst>
                                    </p:anim>
                                    <p:animEffect transition="in" filter="fade">
                                      <p:cBhvr>
                                        <p:cTn id="40" dur="1000"/>
                                        <p:tgtEl>
                                          <p:spTgt spid="2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 calcmode="lin" valueType="num">
                                      <p:cBhvr>
                                        <p:cTn id="45" dur="1000" fill="hold"/>
                                        <p:tgtEl>
                                          <p:spTgt spid="2"/>
                                        </p:tgtEl>
                                        <p:attrNameLst>
                                          <p:attrName>style.rotation</p:attrName>
                                        </p:attrNameLst>
                                      </p:cBhvr>
                                      <p:tavLst>
                                        <p:tav tm="0">
                                          <p:val>
                                            <p:fltVal val="90"/>
                                          </p:val>
                                        </p:tav>
                                        <p:tav tm="100000">
                                          <p:val>
                                            <p:fltVal val="0"/>
                                          </p:val>
                                        </p:tav>
                                      </p:tavLst>
                                    </p:anim>
                                    <p:animEffect transition="in" filter="fade">
                                      <p:cBhvr>
                                        <p:cTn id="4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11</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42770" y="205966"/>
            <a:ext cx="3246638" cy="567898"/>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IMPACTO ACTUAL</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3" name="TextBox 2">
            <a:extLst>
              <a:ext uri="{FF2B5EF4-FFF2-40B4-BE49-F238E27FC236}">
                <a16:creationId xmlns:a16="http://schemas.microsoft.com/office/drawing/2014/main" id="{A758815F-5760-4671-89FD-AD4EB6C983A9}"/>
              </a:ext>
            </a:extLst>
          </p:cNvPr>
          <p:cNvSpPr txBox="1"/>
          <p:nvPr/>
        </p:nvSpPr>
        <p:spPr>
          <a:xfrm>
            <a:off x="751235" y="1849502"/>
            <a:ext cx="4936501" cy="369332"/>
          </a:xfrm>
          <a:prstGeom prst="rect">
            <a:avLst/>
          </a:prstGeom>
          <a:noFill/>
        </p:spPr>
        <p:txBody>
          <a:bodyPr wrap="square" rtlCol="0">
            <a:spAutoFit/>
          </a:bodyPr>
          <a:lstStyle/>
          <a:p>
            <a:r>
              <a:rPr lang="es-CO" dirty="0"/>
              <a:t>Aproximadamente 51,780 Vigilados</a:t>
            </a:r>
          </a:p>
        </p:txBody>
      </p:sp>
      <p:sp>
        <p:nvSpPr>
          <p:cNvPr id="27" name="TextBox 26">
            <a:extLst>
              <a:ext uri="{FF2B5EF4-FFF2-40B4-BE49-F238E27FC236}">
                <a16:creationId xmlns:a16="http://schemas.microsoft.com/office/drawing/2014/main" id="{741D6B76-1E13-45E8-BB2F-2059D1817681}"/>
              </a:ext>
            </a:extLst>
          </p:cNvPr>
          <p:cNvSpPr txBox="1"/>
          <p:nvPr/>
        </p:nvSpPr>
        <p:spPr>
          <a:xfrm>
            <a:off x="6791309" y="1849502"/>
            <a:ext cx="1379570" cy="369332"/>
          </a:xfrm>
          <a:prstGeom prst="rect">
            <a:avLst/>
          </a:prstGeom>
          <a:noFill/>
        </p:spPr>
        <p:txBody>
          <a:bodyPr wrap="square" rtlCol="0">
            <a:spAutoFit/>
          </a:bodyPr>
          <a:lstStyle/>
          <a:p>
            <a:r>
              <a:rPr lang="es-CO" dirty="0"/>
              <a:t>67 circulares</a:t>
            </a:r>
          </a:p>
        </p:txBody>
      </p:sp>
      <p:sp>
        <p:nvSpPr>
          <p:cNvPr id="34" name="TextBox 33">
            <a:extLst>
              <a:ext uri="{FF2B5EF4-FFF2-40B4-BE49-F238E27FC236}">
                <a16:creationId xmlns:a16="http://schemas.microsoft.com/office/drawing/2014/main" id="{6F7BEB4A-D5D6-41E7-9393-33E534690129}"/>
              </a:ext>
            </a:extLst>
          </p:cNvPr>
          <p:cNvSpPr txBox="1"/>
          <p:nvPr/>
        </p:nvSpPr>
        <p:spPr>
          <a:xfrm>
            <a:off x="8170879" y="1849502"/>
            <a:ext cx="3205675" cy="369332"/>
          </a:xfrm>
          <a:prstGeom prst="rect">
            <a:avLst/>
          </a:prstGeom>
          <a:noFill/>
        </p:spPr>
        <p:txBody>
          <a:bodyPr wrap="square" rtlCol="0">
            <a:spAutoFit/>
          </a:bodyPr>
          <a:lstStyle/>
          <a:p>
            <a:r>
              <a:rPr lang="es-CO" dirty="0"/>
              <a:t>Total: 121 modificaciones</a:t>
            </a:r>
          </a:p>
        </p:txBody>
      </p:sp>
      <p:pic>
        <p:nvPicPr>
          <p:cNvPr id="1026" name="Picture 2" descr="Resultado de imagen para entidad png">
            <a:extLst>
              <a:ext uri="{FF2B5EF4-FFF2-40B4-BE49-F238E27FC236}">
                <a16:creationId xmlns:a16="http://schemas.microsoft.com/office/drawing/2014/main" id="{F3F2FEE0-4FBB-4139-83C6-4CF996D55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867" y="3475289"/>
            <a:ext cx="1343906" cy="1343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a:extLst>
              <a:ext uri="{FF2B5EF4-FFF2-40B4-BE49-F238E27FC236}">
                <a16:creationId xmlns:a16="http://schemas.microsoft.com/office/drawing/2014/main" id="{941D7941-5F2E-4494-BE15-BA25E369AFA9}"/>
              </a:ext>
            </a:extLst>
          </p:cNvPr>
          <p:cNvPicPr>
            <a:picLocks noChangeAspect="1" noChangeArrowheads="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artisticGlowEdges/>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415072" y="2695823"/>
            <a:ext cx="2123372" cy="21233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8" descr="Imagen relacionada">
            <a:extLst>
              <a:ext uri="{FF2B5EF4-FFF2-40B4-BE49-F238E27FC236}">
                <a16:creationId xmlns:a16="http://schemas.microsoft.com/office/drawing/2014/main" id="{5FDC256A-AC4D-4BB2-A750-D2C2F317DC99}"/>
              </a:ext>
            </a:extLst>
          </p:cNvPr>
          <p:cNvPicPr>
            <a:picLocks noChangeAspect="1" noChangeArrowheads="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796667" y="2924099"/>
            <a:ext cx="2502730" cy="166681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FBCEE16-5CA7-4192-8D13-AEFEEB7B53E3}"/>
              </a:ext>
            </a:extLst>
          </p:cNvPr>
          <p:cNvSpPr txBox="1"/>
          <p:nvPr/>
        </p:nvSpPr>
        <p:spPr>
          <a:xfrm>
            <a:off x="342770" y="6233419"/>
            <a:ext cx="4936501" cy="369332"/>
          </a:xfrm>
          <a:prstGeom prst="rect">
            <a:avLst/>
          </a:prstGeom>
          <a:noFill/>
        </p:spPr>
        <p:txBody>
          <a:bodyPr wrap="square" rtlCol="0">
            <a:spAutoFit/>
          </a:bodyPr>
          <a:lstStyle/>
          <a:p>
            <a:r>
              <a:rPr lang="es-CO" dirty="0">
                <a:solidFill>
                  <a:schemeClr val="accent6">
                    <a:lumMod val="75000"/>
                  </a:schemeClr>
                </a:solidFill>
                <a:hlinkClick r:id="rId9" action="ppaction://hlinkfile">
                  <a:extLst>
                    <a:ext uri="{A12FA001-AC4F-418D-AE19-62706E023703}">
                      <ahyp:hlinkClr xmlns:ahyp="http://schemas.microsoft.com/office/drawing/2018/hyperlinkcolor" val="tx"/>
                    </a:ext>
                  </a:extLst>
                </a:hlinkClick>
              </a:rPr>
              <a:t>Periodicidad</a:t>
            </a:r>
            <a:endParaRPr lang="es-CO" dirty="0">
              <a:solidFill>
                <a:schemeClr val="accent6">
                  <a:lumMod val="75000"/>
                </a:schemeClr>
              </a:solidFill>
            </a:endParaRPr>
          </a:p>
        </p:txBody>
      </p:sp>
    </p:spTree>
    <p:extLst>
      <p:ext uri="{BB962C8B-B14F-4D97-AF65-F5344CB8AC3E}">
        <p14:creationId xmlns:p14="http://schemas.microsoft.com/office/powerpoint/2010/main" val="120688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250" tmFilter="0, 0; .2, .5; .8, .5; 1, 0"/>
                                        <p:tgtEl>
                                          <p:spTgt spid="3"/>
                                        </p:tgtEl>
                                      </p:cBhvr>
                                    </p:animEffect>
                                    <p:animScale>
                                      <p:cBhvr>
                                        <p:cTn id="7" dur="625"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1250" tmFilter="0, 0; .2, .5; .8, .5; 1, 0"/>
                                        <p:tgtEl>
                                          <p:spTgt spid="1026"/>
                                        </p:tgtEl>
                                      </p:cBhvr>
                                    </p:animEffect>
                                    <p:animScale>
                                      <p:cBhvr>
                                        <p:cTn id="10" dur="625" autoRev="1" fill="hold"/>
                                        <p:tgtEl>
                                          <p:spTgt spid="1026"/>
                                        </p:tgtEl>
                                      </p:cBhvr>
                                      <p:by x="105000" y="105000"/>
                                    </p:animScale>
                                  </p:childTnLst>
                                </p:cTn>
                              </p:par>
                              <p:par>
                                <p:cTn id="11" presetID="26" presetClass="emph" presetSubtype="0" fill="hold" nodeType="withEffect">
                                  <p:stCondLst>
                                    <p:cond delay="0"/>
                                  </p:stCondLst>
                                  <p:childTnLst>
                                    <p:animEffect transition="out" filter="fade">
                                      <p:cBhvr>
                                        <p:cTn id="12" dur="1250" tmFilter="0, 0; .2, .5; .8, .5; 1, 0"/>
                                        <p:tgtEl>
                                          <p:spTgt spid="1028"/>
                                        </p:tgtEl>
                                      </p:cBhvr>
                                    </p:animEffect>
                                    <p:animScale>
                                      <p:cBhvr>
                                        <p:cTn id="13" dur="625" autoRev="1" fill="hold"/>
                                        <p:tgtEl>
                                          <p:spTgt spid="1028"/>
                                        </p:tgtEl>
                                      </p:cBhvr>
                                      <p:by x="105000" y="105000"/>
                                    </p:animScale>
                                  </p:childTnLst>
                                </p:cTn>
                              </p:par>
                            </p:childTnLst>
                          </p:cTn>
                        </p:par>
                        <p:par>
                          <p:cTn id="14" fill="hold">
                            <p:stCondLst>
                              <p:cond delay="1250"/>
                            </p:stCondLst>
                            <p:childTnLst>
                              <p:par>
                                <p:cTn id="15" presetID="26" presetClass="emph" presetSubtype="0" fill="hold" grpId="0" nodeType="afterEffect">
                                  <p:stCondLst>
                                    <p:cond delay="0"/>
                                  </p:stCondLst>
                                  <p:childTnLst>
                                    <p:animEffect transition="out" filter="fade">
                                      <p:cBhvr>
                                        <p:cTn id="16" dur="1250" tmFilter="0, 0; .2, .5; .8, .5; 1, 0"/>
                                        <p:tgtEl>
                                          <p:spTgt spid="27"/>
                                        </p:tgtEl>
                                      </p:cBhvr>
                                    </p:animEffect>
                                    <p:animScale>
                                      <p:cBhvr>
                                        <p:cTn id="17" dur="625" autoRev="1" fill="hold"/>
                                        <p:tgtEl>
                                          <p:spTgt spid="27"/>
                                        </p:tgtEl>
                                      </p:cBhvr>
                                      <p:by x="105000" y="105000"/>
                                    </p:animScale>
                                  </p:childTnLst>
                                </p:cTn>
                              </p:par>
                              <p:par>
                                <p:cTn id="18" presetID="26" presetClass="emph" presetSubtype="0" fill="hold" nodeType="withEffect">
                                  <p:stCondLst>
                                    <p:cond delay="0"/>
                                  </p:stCondLst>
                                  <p:childTnLst>
                                    <p:animEffect transition="out" filter="fade">
                                      <p:cBhvr>
                                        <p:cTn id="19" dur="1250" tmFilter="0, 0; .2, .5; .8, .5; 1, 0"/>
                                        <p:tgtEl>
                                          <p:spTgt spid="35"/>
                                        </p:tgtEl>
                                      </p:cBhvr>
                                    </p:animEffect>
                                    <p:animScale>
                                      <p:cBhvr>
                                        <p:cTn id="20" dur="625" autoRev="1" fill="hold"/>
                                        <p:tgtEl>
                                          <p:spTgt spid="35"/>
                                        </p:tgtEl>
                                      </p:cBhvr>
                                      <p:by x="105000" y="105000"/>
                                    </p:animScale>
                                  </p:childTnLst>
                                </p:cTn>
                              </p:par>
                              <p:par>
                                <p:cTn id="21" presetID="26" presetClass="emph" presetSubtype="0" fill="hold" grpId="0" nodeType="withEffect">
                                  <p:stCondLst>
                                    <p:cond delay="0"/>
                                  </p:stCondLst>
                                  <p:childTnLst>
                                    <p:animEffect transition="out" filter="fade">
                                      <p:cBhvr>
                                        <p:cTn id="22" dur="1250" tmFilter="0, 0; .2, .5; .8, .5; 1, 0"/>
                                        <p:tgtEl>
                                          <p:spTgt spid="34"/>
                                        </p:tgtEl>
                                      </p:cBhvr>
                                    </p:animEffect>
                                    <p:animScale>
                                      <p:cBhvr>
                                        <p:cTn id="23" dur="625"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12</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444550" y="733738"/>
            <a:ext cx="7302900" cy="2428561"/>
          </a:xfrm>
        </p:spPr>
        <p:txBody>
          <a:bodyPr rtlCol="0">
            <a:scene3d>
              <a:camera prst="orthographicFront"/>
              <a:lightRig rig="soft" dir="t">
                <a:rot lat="0" lon="0" rev="15600000"/>
              </a:lightRig>
            </a:scene3d>
            <a:sp3d extrusionH="57150" prstMaterial="softEdge">
              <a:bevelT w="25400" h="38100"/>
            </a:sp3d>
          </a:bodyPr>
          <a:lstStyle/>
          <a:p>
            <a:pPr algn="ctr" rtl="0"/>
            <a:r>
              <a:rPr lang="es-ES" sz="4400"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ARQUITECTURA DE LA SOLUCIÓN</a:t>
            </a:r>
            <a:endParaRPr lang="es-ES" sz="4400" spc="0" dirty="0">
              <a:ln/>
              <a:solidFill>
                <a:srgbClr val="00B050"/>
              </a:solidFill>
              <a:latin typeface="+mn-lt"/>
              <a:cs typeface="Angsana New" panose="02020603050405020304" pitchFamily="18" charset="-34"/>
            </a:endParaRPr>
          </a:p>
        </p:txBody>
      </p:sp>
      <p:pic>
        <p:nvPicPr>
          <p:cNvPr id="4100" name="Picture 4" descr="Imagen relacionada">
            <a:extLst>
              <a:ext uri="{FF2B5EF4-FFF2-40B4-BE49-F238E27FC236}">
                <a16:creationId xmlns:a16="http://schemas.microsoft.com/office/drawing/2014/main" id="{110CC4E2-A941-41EB-B2C7-A1E9344A6E56}"/>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10074" y="2111374"/>
            <a:ext cx="3662207" cy="366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620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Effect transition="in" filter="fade">
                                      <p:cBhvr>
                                        <p:cTn id="9" dur="500"/>
                                        <p:tgtEl>
                                          <p:spTgt spid="410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6819B17F-A0FD-4543-BDFE-317B1C78B030}"/>
              </a:ext>
            </a:extLst>
          </p:cNvPr>
          <p:cNvSpPr/>
          <p:nvPr/>
        </p:nvSpPr>
        <p:spPr>
          <a:xfrm>
            <a:off x="2672558" y="2541961"/>
            <a:ext cx="3753642" cy="1445839"/>
          </a:xfrm>
          <a:prstGeom prst="roundRect">
            <a:avLst/>
          </a:prstGeom>
          <a:solidFill>
            <a:srgbClr val="AEECBD"/>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lt1"/>
              </a:solidFill>
            </a:endParaRPr>
          </a:p>
        </p:txBody>
      </p:sp>
      <p:sp>
        <p:nvSpPr>
          <p:cNvPr id="54" name="Rectángulo: esquinas redondeadas 53">
            <a:extLst>
              <a:ext uri="{FF2B5EF4-FFF2-40B4-BE49-F238E27FC236}">
                <a16:creationId xmlns:a16="http://schemas.microsoft.com/office/drawing/2014/main" id="{02B56F02-0112-4242-94BD-F879CD9CD567}"/>
              </a:ext>
            </a:extLst>
          </p:cNvPr>
          <p:cNvSpPr/>
          <p:nvPr/>
        </p:nvSpPr>
        <p:spPr>
          <a:xfrm>
            <a:off x="4148599" y="2900951"/>
            <a:ext cx="922714" cy="7914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lt1"/>
              </a:solidFill>
            </a:endParaRPr>
          </a:p>
        </p:txBody>
      </p:sp>
      <p:sp>
        <p:nvSpPr>
          <p:cNvPr id="55" name="Rectángulo: esquinas redondeadas 54">
            <a:extLst>
              <a:ext uri="{FF2B5EF4-FFF2-40B4-BE49-F238E27FC236}">
                <a16:creationId xmlns:a16="http://schemas.microsoft.com/office/drawing/2014/main" id="{0D25BB70-A6F6-41A8-BCD7-C0D4ECCD8FF2}"/>
              </a:ext>
            </a:extLst>
          </p:cNvPr>
          <p:cNvSpPr/>
          <p:nvPr/>
        </p:nvSpPr>
        <p:spPr>
          <a:xfrm>
            <a:off x="5322287" y="2900951"/>
            <a:ext cx="922714" cy="7914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lt1"/>
              </a:solidFill>
            </a:endParaRPr>
          </a:p>
        </p:txBody>
      </p:sp>
      <p:sp>
        <p:nvSpPr>
          <p:cNvPr id="53" name="Rectángulo: esquinas redondeadas 52">
            <a:extLst>
              <a:ext uri="{FF2B5EF4-FFF2-40B4-BE49-F238E27FC236}">
                <a16:creationId xmlns:a16="http://schemas.microsoft.com/office/drawing/2014/main" id="{78176913-074E-4422-A85E-3B526F950655}"/>
              </a:ext>
            </a:extLst>
          </p:cNvPr>
          <p:cNvSpPr/>
          <p:nvPr/>
        </p:nvSpPr>
        <p:spPr>
          <a:xfrm>
            <a:off x="2974911" y="2890729"/>
            <a:ext cx="922714" cy="7914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lt1"/>
              </a:solidFill>
            </a:endParaRPr>
          </a:p>
        </p:txBody>
      </p:sp>
      <p:pic>
        <p:nvPicPr>
          <p:cNvPr id="2058" name="Picture 10" descr="Imagen relacionada">
            <a:extLst>
              <a:ext uri="{FF2B5EF4-FFF2-40B4-BE49-F238E27FC236}">
                <a16:creationId xmlns:a16="http://schemas.microsoft.com/office/drawing/2014/main" id="{991D9FF9-2DEC-4B01-B916-A920E766E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057" y="1438866"/>
            <a:ext cx="1607868" cy="1038151"/>
          </a:xfrm>
          <a:prstGeom prst="rect">
            <a:avLst/>
          </a:prstGeom>
          <a:noFill/>
          <a:extLst>
            <a:ext uri="{909E8E84-426E-40DD-AFC4-6F175D3DCCD1}">
              <a14:hiddenFill xmlns:a14="http://schemas.microsoft.com/office/drawing/2010/main">
                <a:solidFill>
                  <a:srgbClr val="FFFFFF"/>
                </a:solidFill>
              </a14:hiddenFill>
            </a:ext>
          </a:extLst>
        </p:spPr>
      </p:pic>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13</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42770" y="205966"/>
            <a:ext cx="3246638" cy="567898"/>
          </a:xfrm>
        </p:spPr>
        <p:txBody>
          <a:bodyPr rtlCol="0">
            <a:scene3d>
              <a:camera prst="orthographicFront"/>
              <a:lightRig rig="soft" dir="t">
                <a:rot lat="0" lon="0" rev="15600000"/>
              </a:lightRig>
            </a:scene3d>
            <a:sp3d extrusionH="57150" prstMaterial="softEdge">
              <a:bevelT w="25400" h="38100"/>
            </a:sp3d>
          </a:bodyPr>
          <a:lstStyle/>
          <a:p>
            <a:pPr algn="ctr"/>
            <a:r>
              <a:rPr lang="es-ES" spc="0" dirty="0">
                <a:ln w="0"/>
                <a:solidFill>
                  <a:srgbClr val="00B050"/>
                </a:solidFill>
                <a:effectLst>
                  <a:outerShdw blurRad="38100" dist="19050" dir="2700000" algn="tl" rotWithShape="0">
                    <a:schemeClr val="dk1">
                      <a:alpha val="40000"/>
                    </a:schemeClr>
                  </a:outerShdw>
                </a:effectLst>
                <a:cs typeface="Angsana New" panose="02020603050405020304" pitchFamily="18" charset="-34"/>
              </a:rPr>
              <a:t>SOLUCIÓN</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4"/>
          <a:stretch>
            <a:fillRect/>
          </a:stretch>
        </p:blipFill>
        <p:spPr>
          <a:xfrm>
            <a:off x="10299397" y="6233419"/>
            <a:ext cx="1346991" cy="440003"/>
          </a:xfrm>
          <a:prstGeom prst="rect">
            <a:avLst/>
          </a:prstGeom>
        </p:spPr>
      </p:pic>
      <p:pic>
        <p:nvPicPr>
          <p:cNvPr id="26" name="Picture 2" descr="Imagen relacionada">
            <a:extLst>
              <a:ext uri="{FF2B5EF4-FFF2-40B4-BE49-F238E27FC236}">
                <a16:creationId xmlns:a16="http://schemas.microsoft.com/office/drawing/2014/main" id="{6EC913B4-61B0-4705-81D8-013522ACC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798" y="1591605"/>
            <a:ext cx="920422" cy="920422"/>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
            <a:extLst>
              <a:ext uri="{FF2B5EF4-FFF2-40B4-BE49-F238E27FC236}">
                <a16:creationId xmlns:a16="http://schemas.microsoft.com/office/drawing/2014/main" id="{58C73D4D-ED65-4F54-8ECD-92E86915A55F}"/>
              </a:ext>
            </a:extLst>
          </p:cNvPr>
          <p:cNvSpPr txBox="1"/>
          <p:nvPr/>
        </p:nvSpPr>
        <p:spPr>
          <a:xfrm>
            <a:off x="645008" y="900201"/>
            <a:ext cx="1556003" cy="738664"/>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400" dirty="0"/>
              <a:t>Recibir datos</a:t>
            </a:r>
          </a:p>
          <a:p>
            <a:pPr algn="ctr"/>
            <a:r>
              <a:rPr lang="es-CO" sz="1400" dirty="0"/>
              <a:t>de entradas</a:t>
            </a:r>
          </a:p>
          <a:p>
            <a:pPr algn="ctr"/>
            <a:r>
              <a:rPr lang="es-CO" sz="1400" dirty="0"/>
              <a:t>(No estructurados)</a:t>
            </a:r>
          </a:p>
        </p:txBody>
      </p:sp>
      <p:pic>
        <p:nvPicPr>
          <p:cNvPr id="28" name="Picture 4" descr="Resultado de imagen para procesar png">
            <a:extLst>
              <a:ext uri="{FF2B5EF4-FFF2-40B4-BE49-F238E27FC236}">
                <a16:creationId xmlns:a16="http://schemas.microsoft.com/office/drawing/2014/main" id="{6FB3ABC9-E21B-4C26-99B1-BD4ECA88F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1903" y="1306028"/>
            <a:ext cx="840903" cy="840903"/>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11">
            <a:extLst>
              <a:ext uri="{FF2B5EF4-FFF2-40B4-BE49-F238E27FC236}">
                <a16:creationId xmlns:a16="http://schemas.microsoft.com/office/drawing/2014/main" id="{1765EB7B-8B36-45ED-A0E1-4D75CEFE0981}"/>
              </a:ext>
            </a:extLst>
          </p:cNvPr>
          <p:cNvSpPr txBox="1"/>
          <p:nvPr/>
        </p:nvSpPr>
        <p:spPr>
          <a:xfrm>
            <a:off x="3910577" y="765145"/>
            <a:ext cx="1043427" cy="738664"/>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400" dirty="0"/>
              <a:t>Ambiente</a:t>
            </a:r>
          </a:p>
          <a:p>
            <a:pPr algn="ctr"/>
            <a:r>
              <a:rPr lang="es-CO" sz="1400" dirty="0"/>
              <a:t>operacional</a:t>
            </a:r>
          </a:p>
          <a:p>
            <a:pPr algn="ctr"/>
            <a:endParaRPr lang="es-CO" sz="1400" dirty="0"/>
          </a:p>
        </p:txBody>
      </p:sp>
      <p:pic>
        <p:nvPicPr>
          <p:cNvPr id="2054" name="Picture 6" descr="Resultado de imagen para mongodb logo png">
            <a:extLst>
              <a:ext uri="{FF2B5EF4-FFF2-40B4-BE49-F238E27FC236}">
                <a16:creationId xmlns:a16="http://schemas.microsoft.com/office/drawing/2014/main" id="{2B1FEB84-C443-4400-A865-9874319900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665" y="2967550"/>
            <a:ext cx="657471" cy="7705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72532FA-A809-42B4-88F3-21921B1239AF}"/>
              </a:ext>
            </a:extLst>
          </p:cNvPr>
          <p:cNvPicPr>
            <a:picLocks noChangeAspect="1"/>
          </p:cNvPicPr>
          <p:nvPr/>
        </p:nvPicPr>
        <p:blipFill>
          <a:blip r:embed="rId8"/>
          <a:stretch>
            <a:fillRect/>
          </a:stretch>
        </p:blipFill>
        <p:spPr>
          <a:xfrm>
            <a:off x="7092509" y="1473875"/>
            <a:ext cx="840903" cy="1038152"/>
          </a:xfrm>
          <a:prstGeom prst="rect">
            <a:avLst/>
          </a:prstGeom>
        </p:spPr>
      </p:pic>
      <p:pic>
        <p:nvPicPr>
          <p:cNvPr id="2060" name="Picture 12" descr="Resultado de imagen para spring boot png">
            <a:extLst>
              <a:ext uri="{FF2B5EF4-FFF2-40B4-BE49-F238E27FC236}">
                <a16:creationId xmlns:a16="http://schemas.microsoft.com/office/drawing/2014/main" id="{4A90EE6F-FDC6-44D1-88C5-D62E279A2E67}"/>
              </a:ext>
            </a:extLst>
          </p:cNvPr>
          <p:cNvPicPr>
            <a:picLocks noChangeAspect="1" noChangeArrowheads="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artisticPastelsSmooth/>
                    </a14:imgEffect>
                    <a14:imgEffect>
                      <a14:colorTemperature colorTemp="7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76126" y="3006642"/>
            <a:ext cx="847514" cy="58555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sultado de imagen para aws png">
            <a:extLst>
              <a:ext uri="{FF2B5EF4-FFF2-40B4-BE49-F238E27FC236}">
                <a16:creationId xmlns:a16="http://schemas.microsoft.com/office/drawing/2014/main" id="{2B3B79EB-EA38-4618-B981-2494FB8EAA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7104" y="2720318"/>
            <a:ext cx="453549" cy="271373"/>
          </a:xfrm>
          <a:prstGeom prst="rect">
            <a:avLst/>
          </a:prstGeom>
          <a:noFill/>
          <a:extLst>
            <a:ext uri="{909E8E84-426E-40DD-AFC4-6F175D3DCCD1}">
              <a14:hiddenFill xmlns:a14="http://schemas.microsoft.com/office/drawing/2010/main">
                <a:solidFill>
                  <a:srgbClr val="FFFFFF"/>
                </a:solidFill>
              </a14:hiddenFill>
            </a:ext>
          </a:extLst>
        </p:spPr>
      </p:pic>
      <p:sp>
        <p:nvSpPr>
          <p:cNvPr id="51" name="CuadroTexto 2">
            <a:extLst>
              <a:ext uri="{FF2B5EF4-FFF2-40B4-BE49-F238E27FC236}">
                <a16:creationId xmlns:a16="http://schemas.microsoft.com/office/drawing/2014/main" id="{B8F4C21F-D65B-4E06-AA8A-0D6F2047C00F}"/>
              </a:ext>
            </a:extLst>
          </p:cNvPr>
          <p:cNvSpPr txBox="1"/>
          <p:nvPr/>
        </p:nvSpPr>
        <p:spPr>
          <a:xfrm>
            <a:off x="6612971" y="915646"/>
            <a:ext cx="1656799" cy="523220"/>
          </a:xfrm>
          <a:prstGeom prst="rect">
            <a:avLst/>
          </a:prstGeom>
          <a:noFill/>
        </p:spPr>
        <p:txBody>
          <a:bodyPr wrap="none" rtlCol="0">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1400" dirty="0"/>
              <a:t>Datos estructurados</a:t>
            </a:r>
          </a:p>
          <a:p>
            <a:pPr algn="ctr"/>
            <a:r>
              <a:rPr lang="es-CO" sz="1400" dirty="0"/>
              <a:t>con calidad</a:t>
            </a:r>
          </a:p>
        </p:txBody>
      </p:sp>
      <p:pic>
        <p:nvPicPr>
          <p:cNvPr id="2072" name="Picture 24" descr="Resultado de imagen para maven png">
            <a:extLst>
              <a:ext uri="{FF2B5EF4-FFF2-40B4-BE49-F238E27FC236}">
                <a16:creationId xmlns:a16="http://schemas.microsoft.com/office/drawing/2014/main" id="{1595CB38-5988-4581-9B0E-98359B73448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5392575" y="3150207"/>
            <a:ext cx="831030" cy="36978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2" descr="Resultado de imagen para analisis png">
            <a:extLst>
              <a:ext uri="{FF2B5EF4-FFF2-40B4-BE49-F238E27FC236}">
                <a16:creationId xmlns:a16="http://schemas.microsoft.com/office/drawing/2014/main" id="{4AD39E51-7B41-48BD-B129-2B566E14C7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0172" y="2621913"/>
            <a:ext cx="865913" cy="86591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descr="Resultado de imagen para decision gerencial png">
            <a:extLst>
              <a:ext uri="{FF2B5EF4-FFF2-40B4-BE49-F238E27FC236}">
                <a16:creationId xmlns:a16="http://schemas.microsoft.com/office/drawing/2014/main" id="{49D4D96A-8F0B-4822-8F33-D2EE82244C6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0596" r="23019" b="43174"/>
          <a:stretch/>
        </p:blipFill>
        <p:spPr bwMode="auto">
          <a:xfrm>
            <a:off x="9719041" y="2791531"/>
            <a:ext cx="1244917" cy="1392590"/>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30" descr="Resultado de imagen para chulo png">
            <a:extLst>
              <a:ext uri="{FF2B5EF4-FFF2-40B4-BE49-F238E27FC236}">
                <a16:creationId xmlns:a16="http://schemas.microsoft.com/office/drawing/2014/main" id="{317F8FB4-0BFC-439B-B25E-2764574795E3}"/>
              </a:ext>
            </a:extLst>
          </p:cNvPr>
          <p:cNvSpPr>
            <a:spLocks noChangeAspect="1" noChangeArrowheads="1"/>
          </p:cNvSpPr>
          <p:nvPr/>
        </p:nvSpPr>
        <p:spPr bwMode="auto">
          <a:xfrm>
            <a:off x="5854700" y="2730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80" name="Picture 32" descr="Resultado de imagen para chulo png">
            <a:extLst>
              <a:ext uri="{FF2B5EF4-FFF2-40B4-BE49-F238E27FC236}">
                <a16:creationId xmlns:a16="http://schemas.microsoft.com/office/drawing/2014/main" id="{FBD4D989-44C9-4CAF-919A-DE0321457E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40633" y="2706177"/>
            <a:ext cx="676837" cy="77189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recto de flecha 43">
            <a:extLst>
              <a:ext uri="{FF2B5EF4-FFF2-40B4-BE49-F238E27FC236}">
                <a16:creationId xmlns:a16="http://schemas.microsoft.com/office/drawing/2014/main" id="{F81EEF95-9C4D-4D7E-A4B8-DE8958AEC61C}"/>
              </a:ext>
            </a:extLst>
          </p:cNvPr>
          <p:cNvCxnSpPr>
            <a:cxnSpLocks/>
          </p:cNvCxnSpPr>
          <p:nvPr/>
        </p:nvCxnSpPr>
        <p:spPr>
          <a:xfrm>
            <a:off x="1943902" y="2188075"/>
            <a:ext cx="663619" cy="518102"/>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41" name="Rectángulo: esquinas redondeadas 1">
            <a:extLst>
              <a:ext uri="{FF2B5EF4-FFF2-40B4-BE49-F238E27FC236}">
                <a16:creationId xmlns:a16="http://schemas.microsoft.com/office/drawing/2014/main" id="{A85E9E1C-4EC8-4E27-973D-E0BB3CDA0028}"/>
              </a:ext>
            </a:extLst>
          </p:cNvPr>
          <p:cNvSpPr/>
          <p:nvPr/>
        </p:nvSpPr>
        <p:spPr>
          <a:xfrm>
            <a:off x="6033632" y="4125935"/>
            <a:ext cx="2118478" cy="2365149"/>
          </a:xfrm>
          <a:prstGeom prst="roundRect">
            <a:avLst/>
          </a:prstGeom>
          <a:solidFill>
            <a:srgbClr val="AEECBD"/>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lt1"/>
              </a:solidFill>
            </a:endParaRPr>
          </a:p>
        </p:txBody>
      </p:sp>
      <p:cxnSp>
        <p:nvCxnSpPr>
          <p:cNvPr id="69" name="Conector recto de flecha 68">
            <a:extLst>
              <a:ext uri="{FF2B5EF4-FFF2-40B4-BE49-F238E27FC236}">
                <a16:creationId xmlns:a16="http://schemas.microsoft.com/office/drawing/2014/main" id="{994F163B-7F30-45BA-A91E-FDFA1DB168B8}"/>
              </a:ext>
            </a:extLst>
          </p:cNvPr>
          <p:cNvCxnSpPr>
            <a:cxnSpLocks/>
          </p:cNvCxnSpPr>
          <p:nvPr/>
        </p:nvCxnSpPr>
        <p:spPr>
          <a:xfrm flipV="1">
            <a:off x="6428890" y="2146931"/>
            <a:ext cx="663619" cy="518102"/>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71" name="Conector recto de flecha 70">
            <a:extLst>
              <a:ext uri="{FF2B5EF4-FFF2-40B4-BE49-F238E27FC236}">
                <a16:creationId xmlns:a16="http://schemas.microsoft.com/office/drawing/2014/main" id="{932B36BB-0448-4220-A576-8B1D45A7AE60}"/>
              </a:ext>
            </a:extLst>
          </p:cNvPr>
          <p:cNvCxnSpPr>
            <a:cxnSpLocks/>
          </p:cNvCxnSpPr>
          <p:nvPr/>
        </p:nvCxnSpPr>
        <p:spPr>
          <a:xfrm>
            <a:off x="8142053" y="2188075"/>
            <a:ext cx="663619" cy="518102"/>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pic>
        <p:nvPicPr>
          <p:cNvPr id="2086" name="Picture 38" descr="Imagen relacionada">
            <a:extLst>
              <a:ext uri="{FF2B5EF4-FFF2-40B4-BE49-F238E27FC236}">
                <a16:creationId xmlns:a16="http://schemas.microsoft.com/office/drawing/2014/main" id="{E3E2DB6A-C914-4BF7-A41B-0A090C6BF1BD}"/>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183250" y="4603046"/>
            <a:ext cx="2185612" cy="145561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Resultado de imagen para vision  png">
            <a:extLst>
              <a:ext uri="{FF2B5EF4-FFF2-40B4-BE49-F238E27FC236}">
                <a16:creationId xmlns:a16="http://schemas.microsoft.com/office/drawing/2014/main" id="{66BE7D3F-9121-41F6-A490-4F892CB9C9A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32526" y="4333103"/>
            <a:ext cx="1059983" cy="73866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Conector recto de flecha 74">
            <a:extLst>
              <a:ext uri="{FF2B5EF4-FFF2-40B4-BE49-F238E27FC236}">
                <a16:creationId xmlns:a16="http://schemas.microsoft.com/office/drawing/2014/main" id="{996E974F-9FC6-4210-B66C-9990F742054F}"/>
              </a:ext>
            </a:extLst>
          </p:cNvPr>
          <p:cNvCxnSpPr>
            <a:cxnSpLocks/>
          </p:cNvCxnSpPr>
          <p:nvPr/>
        </p:nvCxnSpPr>
        <p:spPr>
          <a:xfrm flipV="1">
            <a:off x="8084392" y="3963633"/>
            <a:ext cx="772932" cy="472501"/>
          </a:xfrm>
          <a:prstGeom prst="straightConnector1">
            <a:avLst/>
          </a:prstGeom>
          <a:ln>
            <a:solidFill>
              <a:srgbClr val="00B050"/>
            </a:solidFill>
            <a:tailEnd type="triangle"/>
          </a:ln>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52" name="CuadroTexto 51">
            <a:extLst>
              <a:ext uri="{FF2B5EF4-FFF2-40B4-BE49-F238E27FC236}">
                <a16:creationId xmlns:a16="http://schemas.microsoft.com/office/drawing/2014/main" id="{101A2029-8430-4540-B56B-D7FEEB1AB8DE}"/>
              </a:ext>
            </a:extLst>
          </p:cNvPr>
          <p:cNvSpPr txBox="1"/>
          <p:nvPr/>
        </p:nvSpPr>
        <p:spPr>
          <a:xfrm>
            <a:off x="3460400" y="3963771"/>
            <a:ext cx="2481463" cy="369332"/>
          </a:xfrm>
          <a:prstGeom prst="rect">
            <a:avLst/>
          </a:prstGeom>
          <a:noFill/>
        </p:spPr>
        <p:txBody>
          <a:bodyPr wrap="square" rtlCol="0">
            <a:spAutoFit/>
          </a:bodyPr>
          <a:lstStyle/>
          <a:p>
            <a:r>
              <a:rPr lang="es-CO" dirty="0"/>
              <a:t>Algoritmo de limpieza </a:t>
            </a:r>
          </a:p>
        </p:txBody>
      </p:sp>
      <p:sp>
        <p:nvSpPr>
          <p:cNvPr id="80" name="CuadroTexto 79">
            <a:extLst>
              <a:ext uri="{FF2B5EF4-FFF2-40B4-BE49-F238E27FC236}">
                <a16:creationId xmlns:a16="http://schemas.microsoft.com/office/drawing/2014/main" id="{63D26DA6-4DD0-4C50-8BEC-282830961886}"/>
              </a:ext>
            </a:extLst>
          </p:cNvPr>
          <p:cNvSpPr txBox="1"/>
          <p:nvPr/>
        </p:nvSpPr>
        <p:spPr>
          <a:xfrm>
            <a:off x="6159500" y="6066264"/>
            <a:ext cx="2481463" cy="338554"/>
          </a:xfrm>
          <a:prstGeom prst="rect">
            <a:avLst/>
          </a:prstGeom>
          <a:noFill/>
        </p:spPr>
        <p:txBody>
          <a:bodyPr wrap="square" rtlCol="0">
            <a:spAutoFit/>
          </a:bodyPr>
          <a:lstStyle/>
          <a:p>
            <a:r>
              <a:rPr lang="es-CO" sz="1600" dirty="0"/>
              <a:t>Diccionario de datos</a:t>
            </a:r>
          </a:p>
        </p:txBody>
      </p:sp>
      <p:pic>
        <p:nvPicPr>
          <p:cNvPr id="5122" name="Picture 2" descr="Resultado de imagen para heroku">
            <a:extLst>
              <a:ext uri="{FF2B5EF4-FFF2-40B4-BE49-F238E27FC236}">
                <a16:creationId xmlns:a16="http://schemas.microsoft.com/office/drawing/2014/main" id="{129040D5-5289-4A14-9AD9-4EDE305FCE7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21493" y="2132893"/>
            <a:ext cx="1401116" cy="7355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heroku">
            <a:extLst>
              <a:ext uri="{FF2B5EF4-FFF2-40B4-BE49-F238E27FC236}">
                <a16:creationId xmlns:a16="http://schemas.microsoft.com/office/drawing/2014/main" id="{9DBE1DDF-8C53-42AE-B938-792D1C0DCD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24791" y="4104794"/>
            <a:ext cx="1383926" cy="72656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Resultado de imagen para open source png">
            <a:extLst>
              <a:ext uri="{FF2B5EF4-FFF2-40B4-BE49-F238E27FC236}">
                <a16:creationId xmlns:a16="http://schemas.microsoft.com/office/drawing/2014/main" id="{893208CE-A348-4619-B19B-A6724052D7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Graphic 9">
            <a:extLst>
              <a:ext uri="{FF2B5EF4-FFF2-40B4-BE49-F238E27FC236}">
                <a16:creationId xmlns:a16="http://schemas.microsoft.com/office/drawing/2014/main" id="{80849F4D-E8D5-4A60-8840-0B3E2039BAEB}"/>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b="23711"/>
          <a:stretch/>
        </p:blipFill>
        <p:spPr>
          <a:xfrm>
            <a:off x="8004497" y="5898728"/>
            <a:ext cx="690432" cy="744775"/>
          </a:xfrm>
          <a:prstGeom prst="rect">
            <a:avLst/>
          </a:prstGeom>
        </p:spPr>
      </p:pic>
      <p:pic>
        <p:nvPicPr>
          <p:cNvPr id="11" name="Picture 6" descr="Resultado de imagen para candado png">
            <a:extLst>
              <a:ext uri="{FF2B5EF4-FFF2-40B4-BE49-F238E27FC236}">
                <a16:creationId xmlns:a16="http://schemas.microsoft.com/office/drawing/2014/main" id="{C8DBEA39-09EE-4E33-8A14-8689FC8C137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8890" r="28918"/>
          <a:stretch/>
        </p:blipFill>
        <p:spPr bwMode="auto">
          <a:xfrm>
            <a:off x="6267251" y="3455422"/>
            <a:ext cx="465593" cy="57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284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6"/>
                                        </p:tgtEl>
                                      </p:cBhvr>
                                    </p:animEffect>
                                    <p:animScale>
                                      <p:cBhvr>
                                        <p:cTn id="7" dur="500" autoRev="1" fill="hold"/>
                                        <p:tgtEl>
                                          <p:spTgt spid="26"/>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28"/>
                                        </p:tgtEl>
                                      </p:cBhvr>
                                    </p:animEffect>
                                    <p:animScale>
                                      <p:cBhvr>
                                        <p:cTn id="10" dur="500" autoRev="1" fill="hold"/>
                                        <p:tgtEl>
                                          <p:spTgt spid="28"/>
                                        </p:tgtEl>
                                      </p:cBhvr>
                                      <p:by x="105000" y="105000"/>
                                    </p:animScale>
                                  </p:childTnLst>
                                </p:cTn>
                              </p:par>
                              <p:par>
                                <p:cTn id="11" presetID="26" presetClass="emph" presetSubtype="0" fill="hold" nodeType="withEffect">
                                  <p:stCondLst>
                                    <p:cond delay="0"/>
                                  </p:stCondLst>
                                  <p:childTnLst>
                                    <p:animEffect transition="out" filter="fade">
                                      <p:cBhvr>
                                        <p:cTn id="12" dur="1000" tmFilter="0, 0; .2, .5; .8, .5; 1, 0"/>
                                        <p:tgtEl>
                                          <p:spTgt spid="59"/>
                                        </p:tgtEl>
                                      </p:cBhvr>
                                    </p:animEffect>
                                    <p:animScale>
                                      <p:cBhvr>
                                        <p:cTn id="13" dur="500" autoRev="1" fill="hold"/>
                                        <p:tgtEl>
                                          <p:spTgt spid="59"/>
                                        </p:tgtEl>
                                      </p:cBhvr>
                                      <p:by x="105000" y="105000"/>
                                    </p:animScale>
                                  </p:childTnLst>
                                </p:cTn>
                              </p:par>
                              <p:par>
                                <p:cTn id="14" presetID="26" presetClass="emph" presetSubtype="0" fill="hold" nodeType="withEffect">
                                  <p:stCondLst>
                                    <p:cond delay="0"/>
                                  </p:stCondLst>
                                  <p:childTnLst>
                                    <p:animEffect transition="out" filter="fade">
                                      <p:cBhvr>
                                        <p:cTn id="15" dur="1000" tmFilter="0, 0; .2, .5; .8, .5; 1, 0"/>
                                        <p:tgtEl>
                                          <p:spTgt spid="60"/>
                                        </p:tgtEl>
                                      </p:cBhvr>
                                    </p:animEffect>
                                    <p:animScale>
                                      <p:cBhvr>
                                        <p:cTn id="16" dur="500" autoRev="1" fill="hold"/>
                                        <p:tgtEl>
                                          <p:spTgt spid="60"/>
                                        </p:tgtEl>
                                      </p:cBhvr>
                                      <p:by x="105000" y="105000"/>
                                    </p:animScale>
                                  </p:childTnLst>
                                </p:cTn>
                              </p:par>
                              <p:par>
                                <p:cTn id="17" presetID="26" presetClass="emph" presetSubtype="0" fill="hold" nodeType="withEffect">
                                  <p:stCondLst>
                                    <p:cond delay="0"/>
                                  </p:stCondLst>
                                  <p:childTnLst>
                                    <p:animEffect transition="out" filter="fade">
                                      <p:cBhvr>
                                        <p:cTn id="18" dur="1000" tmFilter="0, 0; .2, .5; .8, .5; 1, 0"/>
                                        <p:tgtEl>
                                          <p:spTgt spid="2054"/>
                                        </p:tgtEl>
                                      </p:cBhvr>
                                    </p:animEffect>
                                    <p:animScale>
                                      <p:cBhvr>
                                        <p:cTn id="19" dur="500" autoRev="1" fill="hold"/>
                                        <p:tgtEl>
                                          <p:spTgt spid="2054"/>
                                        </p:tgtEl>
                                      </p:cBhvr>
                                      <p:by x="105000" y="105000"/>
                                    </p:animScale>
                                  </p:childTnLst>
                                </p:cTn>
                              </p:par>
                              <p:par>
                                <p:cTn id="20" presetID="26" presetClass="emph" presetSubtype="0" fill="hold" nodeType="withEffect">
                                  <p:stCondLst>
                                    <p:cond delay="0"/>
                                  </p:stCondLst>
                                  <p:childTnLst>
                                    <p:animEffect transition="out" filter="fade">
                                      <p:cBhvr>
                                        <p:cTn id="21" dur="1000" tmFilter="0, 0; .2, .5; .8, .5; 1, 0"/>
                                        <p:tgtEl>
                                          <p:spTgt spid="2060"/>
                                        </p:tgtEl>
                                      </p:cBhvr>
                                    </p:animEffect>
                                    <p:animScale>
                                      <p:cBhvr>
                                        <p:cTn id="22" dur="500" autoRev="1" fill="hold"/>
                                        <p:tgtEl>
                                          <p:spTgt spid="2060"/>
                                        </p:tgtEl>
                                      </p:cBhvr>
                                      <p:by x="105000" y="105000"/>
                                    </p:animScale>
                                  </p:childTnLst>
                                </p:cTn>
                              </p:par>
                              <p:par>
                                <p:cTn id="23" presetID="26" presetClass="emph" presetSubtype="0" fill="hold" grpId="0" nodeType="withEffect">
                                  <p:stCondLst>
                                    <p:cond delay="0"/>
                                  </p:stCondLst>
                                  <p:childTnLst>
                                    <p:animEffect transition="out" filter="fade">
                                      <p:cBhvr>
                                        <p:cTn id="24" dur="1000" tmFilter="0, 0; .2, .5; .8, .5; 1, 0"/>
                                        <p:tgtEl>
                                          <p:spTgt spid="54"/>
                                        </p:tgtEl>
                                      </p:cBhvr>
                                    </p:animEffect>
                                    <p:animScale>
                                      <p:cBhvr>
                                        <p:cTn id="25" dur="500" autoRev="1" fill="hold"/>
                                        <p:tgtEl>
                                          <p:spTgt spid="54"/>
                                        </p:tgtEl>
                                      </p:cBhvr>
                                      <p:by x="105000" y="105000"/>
                                    </p:animScale>
                                  </p:childTnLst>
                                </p:cTn>
                              </p:par>
                              <p:par>
                                <p:cTn id="26" presetID="26" presetClass="emph" presetSubtype="0" fill="hold" grpId="0" nodeType="withEffect">
                                  <p:stCondLst>
                                    <p:cond delay="0"/>
                                  </p:stCondLst>
                                  <p:childTnLst>
                                    <p:animEffect transition="out" filter="fade">
                                      <p:cBhvr>
                                        <p:cTn id="27" dur="1000" tmFilter="0, 0; .2, .5; .8, .5; 1, 0"/>
                                        <p:tgtEl>
                                          <p:spTgt spid="53"/>
                                        </p:tgtEl>
                                      </p:cBhvr>
                                    </p:animEffect>
                                    <p:animScale>
                                      <p:cBhvr>
                                        <p:cTn id="28" dur="500" autoRev="1" fill="hold"/>
                                        <p:tgtEl>
                                          <p:spTgt spid="53"/>
                                        </p:tgtEl>
                                      </p:cBhvr>
                                      <p:by x="105000" y="105000"/>
                                    </p:animScale>
                                  </p:childTnLst>
                                </p:cTn>
                              </p:par>
                              <p:par>
                                <p:cTn id="29" presetID="26" presetClass="emph" presetSubtype="0" fill="hold" nodeType="withEffect">
                                  <p:stCondLst>
                                    <p:cond delay="0"/>
                                  </p:stCondLst>
                                  <p:childTnLst>
                                    <p:animEffect transition="out" filter="fade">
                                      <p:cBhvr>
                                        <p:cTn id="30" dur="1000" tmFilter="0, 0; .2, .5; .8, .5; 1, 0"/>
                                        <p:tgtEl>
                                          <p:spTgt spid="2070"/>
                                        </p:tgtEl>
                                      </p:cBhvr>
                                    </p:animEffect>
                                    <p:animScale>
                                      <p:cBhvr>
                                        <p:cTn id="31" dur="500" autoRev="1" fill="hold"/>
                                        <p:tgtEl>
                                          <p:spTgt spid="2070"/>
                                        </p:tgtEl>
                                      </p:cBhvr>
                                      <p:by x="105000" y="105000"/>
                                    </p:animScale>
                                  </p:childTnLst>
                                </p:cTn>
                              </p:par>
                              <p:par>
                                <p:cTn id="32" presetID="26" presetClass="emph" presetSubtype="0" fill="hold" nodeType="withEffect">
                                  <p:stCondLst>
                                    <p:cond delay="0"/>
                                  </p:stCondLst>
                                  <p:childTnLst>
                                    <p:animEffect transition="out" filter="fade">
                                      <p:cBhvr>
                                        <p:cTn id="33" dur="1000" tmFilter="0, 0; .2, .5; .8, .5; 1, 0"/>
                                        <p:tgtEl>
                                          <p:spTgt spid="2072"/>
                                        </p:tgtEl>
                                      </p:cBhvr>
                                    </p:animEffect>
                                    <p:animScale>
                                      <p:cBhvr>
                                        <p:cTn id="34" dur="500" autoRev="1" fill="hold"/>
                                        <p:tgtEl>
                                          <p:spTgt spid="2072"/>
                                        </p:tgtEl>
                                      </p:cBhvr>
                                      <p:by x="105000" y="105000"/>
                                    </p:animScale>
                                  </p:childTnLst>
                                </p:cTn>
                              </p:par>
                              <p:par>
                                <p:cTn id="35" presetID="26" presetClass="emph" presetSubtype="0" fill="hold" grpId="0" nodeType="withEffect">
                                  <p:stCondLst>
                                    <p:cond delay="0"/>
                                  </p:stCondLst>
                                  <p:childTnLst>
                                    <p:animEffect transition="out" filter="fade">
                                      <p:cBhvr>
                                        <p:cTn id="36" dur="1000" tmFilter="0, 0; .2, .5; .8, .5; 1, 0"/>
                                        <p:tgtEl>
                                          <p:spTgt spid="55"/>
                                        </p:tgtEl>
                                      </p:cBhvr>
                                    </p:animEffect>
                                    <p:animScale>
                                      <p:cBhvr>
                                        <p:cTn id="37" dur="500" autoRev="1" fill="hold"/>
                                        <p:tgtEl>
                                          <p:spTgt spid="55"/>
                                        </p:tgtEl>
                                      </p:cBhvr>
                                      <p:by x="105000" y="105000"/>
                                    </p:animScale>
                                  </p:childTnLst>
                                </p:cTn>
                              </p:par>
                              <p:par>
                                <p:cTn id="38" presetID="26" presetClass="emph" presetSubtype="0" fill="hold" nodeType="withEffect">
                                  <p:stCondLst>
                                    <p:cond delay="0"/>
                                  </p:stCondLst>
                                  <p:childTnLst>
                                    <p:animEffect transition="out" filter="fade">
                                      <p:cBhvr>
                                        <p:cTn id="39" dur="1000" tmFilter="0, 0; .2, .5; .8, .5; 1, 0"/>
                                        <p:tgtEl>
                                          <p:spTgt spid="2058"/>
                                        </p:tgtEl>
                                      </p:cBhvr>
                                    </p:animEffect>
                                    <p:animScale>
                                      <p:cBhvr>
                                        <p:cTn id="40" dur="500" autoRev="1" fill="hold"/>
                                        <p:tgtEl>
                                          <p:spTgt spid="2058"/>
                                        </p:tgtEl>
                                      </p:cBhvr>
                                      <p:by x="105000" y="105000"/>
                                    </p:animScale>
                                  </p:childTnLst>
                                </p:cTn>
                              </p:par>
                              <p:par>
                                <p:cTn id="41" presetID="26" presetClass="emph" presetSubtype="0" fill="hold" nodeType="withEffect">
                                  <p:stCondLst>
                                    <p:cond delay="0"/>
                                  </p:stCondLst>
                                  <p:childTnLst>
                                    <p:animEffect transition="out" filter="fade">
                                      <p:cBhvr>
                                        <p:cTn id="42" dur="1000" tmFilter="0, 0; .2, .5; .8, .5; 1, 0"/>
                                        <p:tgtEl>
                                          <p:spTgt spid="4"/>
                                        </p:tgtEl>
                                      </p:cBhvr>
                                    </p:animEffect>
                                    <p:animScale>
                                      <p:cBhvr>
                                        <p:cTn id="43" dur="500" autoRev="1" fill="hold"/>
                                        <p:tgtEl>
                                          <p:spTgt spid="4"/>
                                        </p:tgtEl>
                                      </p:cBhvr>
                                      <p:by x="105000" y="105000"/>
                                    </p:animScale>
                                  </p:childTnLst>
                                </p:cTn>
                              </p:par>
                              <p:par>
                                <p:cTn id="44" presetID="26" presetClass="emph" presetSubtype="0" fill="hold" nodeType="withEffect">
                                  <p:stCondLst>
                                    <p:cond delay="0"/>
                                  </p:stCondLst>
                                  <p:childTnLst>
                                    <p:animEffect transition="out" filter="fade">
                                      <p:cBhvr>
                                        <p:cTn id="45" dur="1000" tmFilter="0, 0; .2, .5; .8, .5; 1, 0"/>
                                        <p:tgtEl>
                                          <p:spTgt spid="2082"/>
                                        </p:tgtEl>
                                      </p:cBhvr>
                                    </p:animEffect>
                                    <p:animScale>
                                      <p:cBhvr>
                                        <p:cTn id="46" dur="500" autoRev="1" fill="hold"/>
                                        <p:tgtEl>
                                          <p:spTgt spid="2082"/>
                                        </p:tgtEl>
                                      </p:cBhvr>
                                      <p:by x="105000" y="105000"/>
                                    </p:animScale>
                                  </p:childTnLst>
                                </p:cTn>
                              </p:par>
                              <p:par>
                                <p:cTn id="47" presetID="26" presetClass="emph" presetSubtype="0" fill="hold" nodeType="withEffect">
                                  <p:stCondLst>
                                    <p:cond delay="0"/>
                                  </p:stCondLst>
                                  <p:childTnLst>
                                    <p:animEffect transition="out" filter="fade">
                                      <p:cBhvr>
                                        <p:cTn id="48" dur="1000" tmFilter="0, 0; .2, .5; .8, .5; 1, 0"/>
                                        <p:tgtEl>
                                          <p:spTgt spid="2086"/>
                                        </p:tgtEl>
                                      </p:cBhvr>
                                    </p:animEffect>
                                    <p:animScale>
                                      <p:cBhvr>
                                        <p:cTn id="49" dur="500" autoRev="1" fill="hold"/>
                                        <p:tgtEl>
                                          <p:spTgt spid="2086"/>
                                        </p:tgtEl>
                                      </p:cBhvr>
                                      <p:by x="105000" y="105000"/>
                                    </p:animScale>
                                  </p:childTnLst>
                                </p:cTn>
                              </p:par>
                              <p:par>
                                <p:cTn id="50" presetID="26" presetClass="emph" presetSubtype="0" fill="hold" nodeType="withEffect">
                                  <p:stCondLst>
                                    <p:cond delay="0"/>
                                  </p:stCondLst>
                                  <p:childTnLst>
                                    <p:animEffect transition="out" filter="fade">
                                      <p:cBhvr>
                                        <p:cTn id="51" dur="1000" tmFilter="0, 0; .2, .5; .8, .5; 1, 0"/>
                                        <p:tgtEl>
                                          <p:spTgt spid="2080"/>
                                        </p:tgtEl>
                                      </p:cBhvr>
                                    </p:animEffect>
                                    <p:animScale>
                                      <p:cBhvr>
                                        <p:cTn id="52" dur="500" autoRev="1" fill="hold"/>
                                        <p:tgtEl>
                                          <p:spTgt spid="20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14</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55456" y="-83137"/>
            <a:ext cx="4193850" cy="955167"/>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SOLUCIÓN</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6" name="Rectángulo redondeado 4">
            <a:extLst>
              <a:ext uri="{FF2B5EF4-FFF2-40B4-BE49-F238E27FC236}">
                <a16:creationId xmlns:a16="http://schemas.microsoft.com/office/drawing/2014/main" id="{A0607C35-66D0-4157-BF4D-ABFFB5791A71}"/>
              </a:ext>
            </a:extLst>
          </p:cNvPr>
          <p:cNvSpPr/>
          <p:nvPr/>
        </p:nvSpPr>
        <p:spPr>
          <a:xfrm>
            <a:off x="105740" y="3637535"/>
            <a:ext cx="748417" cy="27754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100" b="1" dirty="0">
                <a:ln w="0"/>
                <a:solidFill>
                  <a:schemeClr val="bg1"/>
                </a:solidFill>
                <a:effectLst>
                  <a:outerShdw blurRad="38100" dist="19050" dir="2700000" algn="tl" rotWithShape="0">
                    <a:schemeClr val="dk1">
                      <a:alpha val="40000"/>
                    </a:schemeClr>
                  </a:outerShdw>
                </a:effectLst>
              </a:rPr>
              <a:t>Vigilados</a:t>
            </a:r>
          </a:p>
        </p:txBody>
      </p:sp>
      <p:sp>
        <p:nvSpPr>
          <p:cNvPr id="27" name="Rectángulo redondeado 5">
            <a:extLst>
              <a:ext uri="{FF2B5EF4-FFF2-40B4-BE49-F238E27FC236}">
                <a16:creationId xmlns:a16="http://schemas.microsoft.com/office/drawing/2014/main" id="{CD0A4800-E391-4190-BEE8-E428B9D7AD14}"/>
              </a:ext>
            </a:extLst>
          </p:cNvPr>
          <p:cNvSpPr/>
          <p:nvPr/>
        </p:nvSpPr>
        <p:spPr>
          <a:xfrm>
            <a:off x="1336469" y="1433479"/>
            <a:ext cx="953862" cy="18636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Prestadores</a:t>
            </a:r>
          </a:p>
        </p:txBody>
      </p:sp>
      <p:sp>
        <p:nvSpPr>
          <p:cNvPr id="28" name="Rectángulo redondeado 5">
            <a:extLst>
              <a:ext uri="{FF2B5EF4-FFF2-40B4-BE49-F238E27FC236}">
                <a16:creationId xmlns:a16="http://schemas.microsoft.com/office/drawing/2014/main" id="{1E7DB264-9694-4F78-9E01-C467CD388F34}"/>
              </a:ext>
            </a:extLst>
          </p:cNvPr>
          <p:cNvSpPr/>
          <p:nvPr/>
        </p:nvSpPr>
        <p:spPr>
          <a:xfrm>
            <a:off x="1336469" y="3710731"/>
            <a:ext cx="953862" cy="180826"/>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Aseguradores</a:t>
            </a:r>
          </a:p>
        </p:txBody>
      </p:sp>
      <p:sp>
        <p:nvSpPr>
          <p:cNvPr id="29" name="Rectángulo redondeado 5">
            <a:extLst>
              <a:ext uri="{FF2B5EF4-FFF2-40B4-BE49-F238E27FC236}">
                <a16:creationId xmlns:a16="http://schemas.microsoft.com/office/drawing/2014/main" id="{69DF460D-68D5-4822-9C6A-4DE58E1C18BB}"/>
              </a:ext>
            </a:extLst>
          </p:cNvPr>
          <p:cNvSpPr/>
          <p:nvPr/>
        </p:nvSpPr>
        <p:spPr>
          <a:xfrm>
            <a:off x="7841140" y="2662120"/>
            <a:ext cx="953862" cy="315574"/>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Generadores</a:t>
            </a:r>
          </a:p>
        </p:txBody>
      </p:sp>
      <p:cxnSp>
        <p:nvCxnSpPr>
          <p:cNvPr id="30" name="Conector: angular 29">
            <a:extLst>
              <a:ext uri="{FF2B5EF4-FFF2-40B4-BE49-F238E27FC236}">
                <a16:creationId xmlns:a16="http://schemas.microsoft.com/office/drawing/2014/main" id="{D81C718D-C57C-441B-B11E-CD7B9208B070}"/>
              </a:ext>
            </a:extLst>
          </p:cNvPr>
          <p:cNvCxnSpPr>
            <a:cxnSpLocks/>
            <a:endCxn id="29" idx="2"/>
          </p:cNvCxnSpPr>
          <p:nvPr/>
        </p:nvCxnSpPr>
        <p:spPr>
          <a:xfrm rot="5400000" flipH="1" flipV="1">
            <a:off x="3917617" y="-459974"/>
            <a:ext cx="962786" cy="7838122"/>
          </a:xfrm>
          <a:prstGeom prst="bentConnector3">
            <a:avLst>
              <a:gd name="adj1" fmla="val -93822"/>
            </a:avLst>
          </a:prstGeom>
        </p:spPr>
        <p:style>
          <a:lnRef idx="1">
            <a:schemeClr val="accent4"/>
          </a:lnRef>
          <a:fillRef idx="3">
            <a:schemeClr val="accent4"/>
          </a:fillRef>
          <a:effectRef idx="2">
            <a:schemeClr val="accent4"/>
          </a:effectRef>
          <a:fontRef idx="minor">
            <a:schemeClr val="lt1"/>
          </a:fontRef>
        </p:style>
      </p:cxnSp>
      <p:cxnSp>
        <p:nvCxnSpPr>
          <p:cNvPr id="31" name="Conector: angular 30">
            <a:extLst>
              <a:ext uri="{FF2B5EF4-FFF2-40B4-BE49-F238E27FC236}">
                <a16:creationId xmlns:a16="http://schemas.microsoft.com/office/drawing/2014/main" id="{88837383-280F-4F20-A2AC-4D7B122472E4}"/>
              </a:ext>
            </a:extLst>
          </p:cNvPr>
          <p:cNvCxnSpPr>
            <a:cxnSpLocks/>
            <a:stCxn id="27" idx="1"/>
          </p:cNvCxnSpPr>
          <p:nvPr/>
        </p:nvCxnSpPr>
        <p:spPr>
          <a:xfrm rot="10800000" flipV="1">
            <a:off x="854157" y="1526658"/>
            <a:ext cx="482312" cy="2275049"/>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33" name="Conector: angular 32">
            <a:extLst>
              <a:ext uri="{FF2B5EF4-FFF2-40B4-BE49-F238E27FC236}">
                <a16:creationId xmlns:a16="http://schemas.microsoft.com/office/drawing/2014/main" id="{EBEC1E89-FE79-4946-8CE0-006602973A06}"/>
              </a:ext>
            </a:extLst>
          </p:cNvPr>
          <p:cNvCxnSpPr>
            <a:cxnSpLocks/>
            <a:stCxn id="28" idx="1"/>
          </p:cNvCxnSpPr>
          <p:nvPr/>
        </p:nvCxnSpPr>
        <p:spPr>
          <a:xfrm rot="10800000" flipV="1">
            <a:off x="854157" y="3801144"/>
            <a:ext cx="482312" cy="564"/>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sp>
        <p:nvSpPr>
          <p:cNvPr id="34" name="Rectángulo redondeado 5">
            <a:extLst>
              <a:ext uri="{FF2B5EF4-FFF2-40B4-BE49-F238E27FC236}">
                <a16:creationId xmlns:a16="http://schemas.microsoft.com/office/drawing/2014/main" id="{B586F1DA-83C9-4E21-B165-DBF81B8CD010}"/>
              </a:ext>
            </a:extLst>
          </p:cNvPr>
          <p:cNvSpPr/>
          <p:nvPr/>
        </p:nvSpPr>
        <p:spPr>
          <a:xfrm>
            <a:off x="3188010" y="1264554"/>
            <a:ext cx="1035054" cy="442917"/>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Transporte Especial de Pacientes</a:t>
            </a:r>
          </a:p>
        </p:txBody>
      </p:sp>
      <p:sp>
        <p:nvSpPr>
          <p:cNvPr id="35" name="Rectángulo redondeado 5">
            <a:extLst>
              <a:ext uri="{FF2B5EF4-FFF2-40B4-BE49-F238E27FC236}">
                <a16:creationId xmlns:a16="http://schemas.microsoft.com/office/drawing/2014/main" id="{5C3F98CA-0715-49DA-996B-FE55927CF3DD}"/>
              </a:ext>
            </a:extLst>
          </p:cNvPr>
          <p:cNvSpPr/>
          <p:nvPr/>
        </p:nvSpPr>
        <p:spPr>
          <a:xfrm>
            <a:off x="3188010" y="1804268"/>
            <a:ext cx="1035055" cy="32002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Profesional Independiente</a:t>
            </a:r>
          </a:p>
        </p:txBody>
      </p:sp>
      <p:sp>
        <p:nvSpPr>
          <p:cNvPr id="36" name="Rectángulo redondeado 5">
            <a:extLst>
              <a:ext uri="{FF2B5EF4-FFF2-40B4-BE49-F238E27FC236}">
                <a16:creationId xmlns:a16="http://schemas.microsoft.com/office/drawing/2014/main" id="{73998047-D558-4A3F-9D14-564684A30C48}"/>
              </a:ext>
            </a:extLst>
          </p:cNvPr>
          <p:cNvSpPr/>
          <p:nvPr/>
        </p:nvSpPr>
        <p:spPr>
          <a:xfrm>
            <a:off x="3183155" y="1005459"/>
            <a:ext cx="1035054" cy="16154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IPS</a:t>
            </a:r>
          </a:p>
        </p:txBody>
      </p:sp>
      <p:cxnSp>
        <p:nvCxnSpPr>
          <p:cNvPr id="37" name="Conector recto 36">
            <a:extLst>
              <a:ext uri="{FF2B5EF4-FFF2-40B4-BE49-F238E27FC236}">
                <a16:creationId xmlns:a16="http://schemas.microsoft.com/office/drawing/2014/main" id="{6A3A9759-721B-424D-905B-92F70F427BF0}"/>
              </a:ext>
            </a:extLst>
          </p:cNvPr>
          <p:cNvCxnSpPr>
            <a:cxnSpLocks/>
            <a:stCxn id="27" idx="3"/>
            <a:endCxn id="34" idx="1"/>
          </p:cNvCxnSpPr>
          <p:nvPr/>
        </p:nvCxnSpPr>
        <p:spPr>
          <a:xfrm flipV="1">
            <a:off x="2290331" y="1486013"/>
            <a:ext cx="897679" cy="40646"/>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38" name="Conector recto 37">
            <a:extLst>
              <a:ext uri="{FF2B5EF4-FFF2-40B4-BE49-F238E27FC236}">
                <a16:creationId xmlns:a16="http://schemas.microsoft.com/office/drawing/2014/main" id="{9713E42B-ABA1-4BCF-BA71-9A53EFF8D329}"/>
              </a:ext>
            </a:extLst>
          </p:cNvPr>
          <p:cNvCxnSpPr>
            <a:cxnSpLocks/>
            <a:stCxn id="27" idx="3"/>
            <a:endCxn id="36" idx="1"/>
          </p:cNvCxnSpPr>
          <p:nvPr/>
        </p:nvCxnSpPr>
        <p:spPr>
          <a:xfrm flipV="1">
            <a:off x="2290331" y="1086231"/>
            <a:ext cx="892824" cy="440428"/>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39" name="Conector recto 38">
            <a:extLst>
              <a:ext uri="{FF2B5EF4-FFF2-40B4-BE49-F238E27FC236}">
                <a16:creationId xmlns:a16="http://schemas.microsoft.com/office/drawing/2014/main" id="{45F4E3B5-75F2-4AB8-A887-7343F1240335}"/>
              </a:ext>
            </a:extLst>
          </p:cNvPr>
          <p:cNvCxnSpPr>
            <a:cxnSpLocks/>
            <a:stCxn id="27" idx="3"/>
            <a:endCxn id="35" idx="1"/>
          </p:cNvCxnSpPr>
          <p:nvPr/>
        </p:nvCxnSpPr>
        <p:spPr>
          <a:xfrm>
            <a:off x="2290331" y="1526659"/>
            <a:ext cx="897679" cy="437619"/>
          </a:xfrm>
          <a:prstGeom prst="line">
            <a:avLst/>
          </a:prstGeom>
          <a:ln/>
        </p:spPr>
        <p:style>
          <a:lnRef idx="1">
            <a:schemeClr val="accent4"/>
          </a:lnRef>
          <a:fillRef idx="3">
            <a:schemeClr val="accent4"/>
          </a:fillRef>
          <a:effectRef idx="2">
            <a:schemeClr val="accent4"/>
          </a:effectRef>
          <a:fontRef idx="minor">
            <a:schemeClr val="lt1"/>
          </a:fontRef>
        </p:style>
      </p:cxnSp>
      <p:sp>
        <p:nvSpPr>
          <p:cNvPr id="40" name="Rectángulo redondeado 5">
            <a:extLst>
              <a:ext uri="{FF2B5EF4-FFF2-40B4-BE49-F238E27FC236}">
                <a16:creationId xmlns:a16="http://schemas.microsoft.com/office/drawing/2014/main" id="{61043F29-01C3-4537-8CD3-5CF2E0F26216}"/>
              </a:ext>
            </a:extLst>
          </p:cNvPr>
          <p:cNvSpPr/>
          <p:nvPr/>
        </p:nvSpPr>
        <p:spPr>
          <a:xfrm>
            <a:off x="3116932" y="2983693"/>
            <a:ext cx="1035054" cy="189291"/>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EAPB</a:t>
            </a:r>
          </a:p>
        </p:txBody>
      </p:sp>
      <p:sp>
        <p:nvSpPr>
          <p:cNvPr id="41" name="Rectángulo redondeado 5">
            <a:extLst>
              <a:ext uri="{FF2B5EF4-FFF2-40B4-BE49-F238E27FC236}">
                <a16:creationId xmlns:a16="http://schemas.microsoft.com/office/drawing/2014/main" id="{7B693A81-4813-40D7-879F-DFC807C5442F}"/>
              </a:ext>
            </a:extLst>
          </p:cNvPr>
          <p:cNvSpPr/>
          <p:nvPr/>
        </p:nvSpPr>
        <p:spPr>
          <a:xfrm>
            <a:off x="1336469" y="5366667"/>
            <a:ext cx="1035055" cy="32002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Direcciones Territoriales</a:t>
            </a:r>
          </a:p>
        </p:txBody>
      </p:sp>
      <p:sp>
        <p:nvSpPr>
          <p:cNvPr id="42" name="Rectángulo redondeado 5">
            <a:extLst>
              <a:ext uri="{FF2B5EF4-FFF2-40B4-BE49-F238E27FC236}">
                <a16:creationId xmlns:a16="http://schemas.microsoft.com/office/drawing/2014/main" id="{EB4F2741-3816-493D-AD17-39410B1B56EF}"/>
              </a:ext>
            </a:extLst>
          </p:cNvPr>
          <p:cNvSpPr/>
          <p:nvPr/>
        </p:nvSpPr>
        <p:spPr>
          <a:xfrm>
            <a:off x="3116930" y="4114788"/>
            <a:ext cx="1035056" cy="28516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Compañía de Seguros</a:t>
            </a:r>
          </a:p>
        </p:txBody>
      </p:sp>
      <p:cxnSp>
        <p:nvCxnSpPr>
          <p:cNvPr id="43" name="Conector recto 42">
            <a:extLst>
              <a:ext uri="{FF2B5EF4-FFF2-40B4-BE49-F238E27FC236}">
                <a16:creationId xmlns:a16="http://schemas.microsoft.com/office/drawing/2014/main" id="{05EA1A68-9075-4115-9A28-F9CA16C87065}"/>
              </a:ext>
            </a:extLst>
          </p:cNvPr>
          <p:cNvCxnSpPr>
            <a:cxnSpLocks/>
            <a:stCxn id="28" idx="3"/>
            <a:endCxn id="40" idx="1"/>
          </p:cNvCxnSpPr>
          <p:nvPr/>
        </p:nvCxnSpPr>
        <p:spPr>
          <a:xfrm flipV="1">
            <a:off x="2290331" y="3078339"/>
            <a:ext cx="826601" cy="722805"/>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44" name="Conector recto 43">
            <a:extLst>
              <a:ext uri="{FF2B5EF4-FFF2-40B4-BE49-F238E27FC236}">
                <a16:creationId xmlns:a16="http://schemas.microsoft.com/office/drawing/2014/main" id="{60F6F8F5-8E5A-43EB-A22E-D13E925A8EDA}"/>
              </a:ext>
            </a:extLst>
          </p:cNvPr>
          <p:cNvCxnSpPr>
            <a:cxnSpLocks/>
            <a:stCxn id="28" idx="3"/>
            <a:endCxn id="42" idx="1"/>
          </p:cNvCxnSpPr>
          <p:nvPr/>
        </p:nvCxnSpPr>
        <p:spPr>
          <a:xfrm>
            <a:off x="2290331" y="3801144"/>
            <a:ext cx="826599" cy="456227"/>
          </a:xfrm>
          <a:prstGeom prst="line">
            <a:avLst/>
          </a:prstGeom>
          <a:ln/>
        </p:spPr>
        <p:style>
          <a:lnRef idx="1">
            <a:schemeClr val="accent4"/>
          </a:lnRef>
          <a:fillRef idx="3">
            <a:schemeClr val="accent4"/>
          </a:fillRef>
          <a:effectRef idx="2">
            <a:schemeClr val="accent4"/>
          </a:effectRef>
          <a:fontRef idx="minor">
            <a:schemeClr val="lt1"/>
          </a:fontRef>
        </p:style>
      </p:cxnSp>
      <p:sp>
        <p:nvSpPr>
          <p:cNvPr id="46" name="Rectángulo redondeado 5">
            <a:extLst>
              <a:ext uri="{FF2B5EF4-FFF2-40B4-BE49-F238E27FC236}">
                <a16:creationId xmlns:a16="http://schemas.microsoft.com/office/drawing/2014/main" id="{5CFE2E2B-EC44-4D05-8F76-1CF4A3A2FA58}"/>
              </a:ext>
            </a:extLst>
          </p:cNvPr>
          <p:cNvSpPr/>
          <p:nvPr/>
        </p:nvSpPr>
        <p:spPr>
          <a:xfrm>
            <a:off x="9036348" y="831101"/>
            <a:ext cx="1587267" cy="70553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Explote, produzca, administre u opere Monopolio rentístico de Juegos de Suerte y Azar</a:t>
            </a:r>
          </a:p>
        </p:txBody>
      </p:sp>
      <p:sp>
        <p:nvSpPr>
          <p:cNvPr id="47" name="Rectángulo redondeado 5">
            <a:extLst>
              <a:ext uri="{FF2B5EF4-FFF2-40B4-BE49-F238E27FC236}">
                <a16:creationId xmlns:a16="http://schemas.microsoft.com/office/drawing/2014/main" id="{5F77A67C-3C80-4452-A497-FE3E1DD7274F}"/>
              </a:ext>
            </a:extLst>
          </p:cNvPr>
          <p:cNvSpPr/>
          <p:nvPr/>
        </p:nvSpPr>
        <p:spPr>
          <a:xfrm>
            <a:off x="9411814" y="5398982"/>
            <a:ext cx="1035056" cy="309068"/>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CCF</a:t>
            </a:r>
          </a:p>
        </p:txBody>
      </p:sp>
      <p:cxnSp>
        <p:nvCxnSpPr>
          <p:cNvPr id="48" name="Conector recto 47">
            <a:extLst>
              <a:ext uri="{FF2B5EF4-FFF2-40B4-BE49-F238E27FC236}">
                <a16:creationId xmlns:a16="http://schemas.microsoft.com/office/drawing/2014/main" id="{8487B0E9-799F-4FBA-A847-C8DA3922A301}"/>
              </a:ext>
            </a:extLst>
          </p:cNvPr>
          <p:cNvCxnSpPr>
            <a:cxnSpLocks/>
            <a:stCxn id="36" idx="3"/>
            <a:endCxn id="50" idx="1"/>
          </p:cNvCxnSpPr>
          <p:nvPr/>
        </p:nvCxnSpPr>
        <p:spPr>
          <a:xfrm flipV="1">
            <a:off x="4218209" y="768542"/>
            <a:ext cx="368699" cy="317689"/>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49" name="Conector recto 48">
            <a:extLst>
              <a:ext uri="{FF2B5EF4-FFF2-40B4-BE49-F238E27FC236}">
                <a16:creationId xmlns:a16="http://schemas.microsoft.com/office/drawing/2014/main" id="{8A46C7AA-431B-40DB-B44C-38D7A7142FCB}"/>
              </a:ext>
            </a:extLst>
          </p:cNvPr>
          <p:cNvCxnSpPr>
            <a:cxnSpLocks/>
            <a:stCxn id="36" idx="3"/>
            <a:endCxn id="51" idx="1"/>
          </p:cNvCxnSpPr>
          <p:nvPr/>
        </p:nvCxnSpPr>
        <p:spPr>
          <a:xfrm>
            <a:off x="4218209" y="1086231"/>
            <a:ext cx="368699" cy="261583"/>
          </a:xfrm>
          <a:prstGeom prst="line">
            <a:avLst/>
          </a:prstGeom>
          <a:ln/>
        </p:spPr>
        <p:style>
          <a:lnRef idx="1">
            <a:schemeClr val="accent4"/>
          </a:lnRef>
          <a:fillRef idx="3">
            <a:schemeClr val="accent4"/>
          </a:fillRef>
          <a:effectRef idx="2">
            <a:schemeClr val="accent4"/>
          </a:effectRef>
          <a:fontRef idx="minor">
            <a:schemeClr val="lt1"/>
          </a:fontRef>
        </p:style>
      </p:cxnSp>
      <p:sp>
        <p:nvSpPr>
          <p:cNvPr id="50" name="Rectángulo redondeado 5">
            <a:extLst>
              <a:ext uri="{FF2B5EF4-FFF2-40B4-BE49-F238E27FC236}">
                <a16:creationId xmlns:a16="http://schemas.microsoft.com/office/drawing/2014/main" id="{D27E3BBF-D688-41CE-828A-8E4DA690B605}"/>
              </a:ext>
            </a:extLst>
          </p:cNvPr>
          <p:cNvSpPr/>
          <p:nvPr/>
        </p:nvSpPr>
        <p:spPr>
          <a:xfrm>
            <a:off x="4586908" y="675362"/>
            <a:ext cx="953862" cy="18636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IPS Públicas</a:t>
            </a:r>
          </a:p>
        </p:txBody>
      </p:sp>
      <p:sp>
        <p:nvSpPr>
          <p:cNvPr id="51" name="Rectángulo redondeado 5">
            <a:extLst>
              <a:ext uri="{FF2B5EF4-FFF2-40B4-BE49-F238E27FC236}">
                <a16:creationId xmlns:a16="http://schemas.microsoft.com/office/drawing/2014/main" id="{14A1B676-0B7F-46C4-88CC-9FF1DA3DFBFE}"/>
              </a:ext>
            </a:extLst>
          </p:cNvPr>
          <p:cNvSpPr/>
          <p:nvPr/>
        </p:nvSpPr>
        <p:spPr>
          <a:xfrm>
            <a:off x="4586908" y="1254634"/>
            <a:ext cx="953862" cy="18636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IPS Privadas</a:t>
            </a:r>
          </a:p>
        </p:txBody>
      </p:sp>
      <p:cxnSp>
        <p:nvCxnSpPr>
          <p:cNvPr id="52" name="Conector recto 51">
            <a:extLst>
              <a:ext uri="{FF2B5EF4-FFF2-40B4-BE49-F238E27FC236}">
                <a16:creationId xmlns:a16="http://schemas.microsoft.com/office/drawing/2014/main" id="{4EE9DF97-D234-40DD-9702-1B68311F32F2}"/>
              </a:ext>
            </a:extLst>
          </p:cNvPr>
          <p:cNvCxnSpPr>
            <a:cxnSpLocks/>
            <a:stCxn id="50" idx="3"/>
          </p:cNvCxnSpPr>
          <p:nvPr/>
        </p:nvCxnSpPr>
        <p:spPr>
          <a:xfrm>
            <a:off x="5540770" y="768542"/>
            <a:ext cx="508102" cy="407972"/>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53" name="Conector recto 52">
            <a:extLst>
              <a:ext uri="{FF2B5EF4-FFF2-40B4-BE49-F238E27FC236}">
                <a16:creationId xmlns:a16="http://schemas.microsoft.com/office/drawing/2014/main" id="{51FC4FE7-DF0D-491E-86EF-F7DD5CCA930B}"/>
              </a:ext>
            </a:extLst>
          </p:cNvPr>
          <p:cNvCxnSpPr>
            <a:cxnSpLocks/>
            <a:stCxn id="51" idx="3"/>
          </p:cNvCxnSpPr>
          <p:nvPr/>
        </p:nvCxnSpPr>
        <p:spPr>
          <a:xfrm flipV="1">
            <a:off x="5540770" y="1165940"/>
            <a:ext cx="508102" cy="181874"/>
          </a:xfrm>
          <a:prstGeom prst="line">
            <a:avLst/>
          </a:prstGeom>
          <a:ln/>
        </p:spPr>
        <p:style>
          <a:lnRef idx="1">
            <a:schemeClr val="accent4"/>
          </a:lnRef>
          <a:fillRef idx="3">
            <a:schemeClr val="accent4"/>
          </a:fillRef>
          <a:effectRef idx="2">
            <a:schemeClr val="accent4"/>
          </a:effectRef>
          <a:fontRef idx="minor">
            <a:schemeClr val="lt1"/>
          </a:fontRef>
        </p:style>
      </p:cxnSp>
      <p:sp>
        <p:nvSpPr>
          <p:cNvPr id="54" name="Rectángulo redondeado 5">
            <a:extLst>
              <a:ext uri="{FF2B5EF4-FFF2-40B4-BE49-F238E27FC236}">
                <a16:creationId xmlns:a16="http://schemas.microsoft.com/office/drawing/2014/main" id="{7117DFFF-FC85-4DC6-886A-E5F75CF4C15C}"/>
              </a:ext>
            </a:extLst>
          </p:cNvPr>
          <p:cNvSpPr/>
          <p:nvPr/>
        </p:nvSpPr>
        <p:spPr>
          <a:xfrm>
            <a:off x="6471591" y="474967"/>
            <a:ext cx="814251" cy="28795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A</a:t>
            </a:r>
          </a:p>
        </p:txBody>
      </p:sp>
      <p:sp>
        <p:nvSpPr>
          <p:cNvPr id="55" name="Rectángulo redondeado 5">
            <a:extLst>
              <a:ext uri="{FF2B5EF4-FFF2-40B4-BE49-F238E27FC236}">
                <a16:creationId xmlns:a16="http://schemas.microsoft.com/office/drawing/2014/main" id="{5B2E91EA-0D88-4AF1-81FF-EF30EBCF5E9F}"/>
              </a:ext>
            </a:extLst>
          </p:cNvPr>
          <p:cNvSpPr/>
          <p:nvPr/>
        </p:nvSpPr>
        <p:spPr>
          <a:xfrm>
            <a:off x="6471808" y="853197"/>
            <a:ext cx="850968" cy="24537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B</a:t>
            </a:r>
          </a:p>
        </p:txBody>
      </p:sp>
      <p:sp>
        <p:nvSpPr>
          <p:cNvPr id="56" name="Rectángulo redondeado 5">
            <a:extLst>
              <a:ext uri="{FF2B5EF4-FFF2-40B4-BE49-F238E27FC236}">
                <a16:creationId xmlns:a16="http://schemas.microsoft.com/office/drawing/2014/main" id="{832C77F5-81A9-442C-A96F-4264158DD329}"/>
              </a:ext>
            </a:extLst>
          </p:cNvPr>
          <p:cNvSpPr/>
          <p:nvPr/>
        </p:nvSpPr>
        <p:spPr>
          <a:xfrm>
            <a:off x="6472026" y="1587766"/>
            <a:ext cx="850533" cy="28795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D</a:t>
            </a:r>
          </a:p>
          <a:p>
            <a:pPr algn="ctr"/>
            <a:r>
              <a:rPr lang="es-CO" sz="1050" dirty="0">
                <a:solidFill>
                  <a:schemeClr val="bg1"/>
                </a:solidFill>
              </a:rPr>
              <a:t>(D1, D2,D3)</a:t>
            </a:r>
          </a:p>
        </p:txBody>
      </p:sp>
      <p:sp>
        <p:nvSpPr>
          <p:cNvPr id="57" name="Rectángulo redondeado 5">
            <a:extLst>
              <a:ext uri="{FF2B5EF4-FFF2-40B4-BE49-F238E27FC236}">
                <a16:creationId xmlns:a16="http://schemas.microsoft.com/office/drawing/2014/main" id="{9B4B4009-A8F0-4F92-8509-76F87C588F78}"/>
              </a:ext>
            </a:extLst>
          </p:cNvPr>
          <p:cNvSpPr/>
          <p:nvPr/>
        </p:nvSpPr>
        <p:spPr>
          <a:xfrm>
            <a:off x="6472026" y="1217080"/>
            <a:ext cx="850533" cy="29256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Grupo C</a:t>
            </a:r>
          </a:p>
          <a:p>
            <a:pPr algn="ctr"/>
            <a:r>
              <a:rPr lang="es-CO" sz="1050" dirty="0">
                <a:solidFill>
                  <a:schemeClr val="bg1"/>
                </a:solidFill>
              </a:rPr>
              <a:t>(C1 y C2)</a:t>
            </a:r>
          </a:p>
        </p:txBody>
      </p:sp>
      <p:cxnSp>
        <p:nvCxnSpPr>
          <p:cNvPr id="58" name="Conector: angular 57">
            <a:extLst>
              <a:ext uri="{FF2B5EF4-FFF2-40B4-BE49-F238E27FC236}">
                <a16:creationId xmlns:a16="http://schemas.microsoft.com/office/drawing/2014/main" id="{0DBFBF26-0B77-437E-A1CB-B1925385F4D5}"/>
              </a:ext>
            </a:extLst>
          </p:cNvPr>
          <p:cNvCxnSpPr>
            <a:cxnSpLocks/>
            <a:endCxn id="54" idx="1"/>
          </p:cNvCxnSpPr>
          <p:nvPr/>
        </p:nvCxnSpPr>
        <p:spPr>
          <a:xfrm rot="5400000" flipH="1" flipV="1">
            <a:off x="5986836" y="673715"/>
            <a:ext cx="539527" cy="429984"/>
          </a:xfrm>
          <a:prstGeom prst="bentConnector2">
            <a:avLst/>
          </a:prstGeom>
        </p:spPr>
        <p:style>
          <a:lnRef idx="1">
            <a:schemeClr val="accent4"/>
          </a:lnRef>
          <a:fillRef idx="3">
            <a:schemeClr val="accent4"/>
          </a:fillRef>
          <a:effectRef idx="2">
            <a:schemeClr val="accent4"/>
          </a:effectRef>
          <a:fontRef idx="minor">
            <a:schemeClr val="lt1"/>
          </a:fontRef>
        </p:style>
      </p:cxnSp>
      <p:cxnSp>
        <p:nvCxnSpPr>
          <p:cNvPr id="59" name="Conector: angular 58">
            <a:extLst>
              <a:ext uri="{FF2B5EF4-FFF2-40B4-BE49-F238E27FC236}">
                <a16:creationId xmlns:a16="http://schemas.microsoft.com/office/drawing/2014/main" id="{791718E0-98C3-4A95-B9F4-E860B38D4FF7}"/>
              </a:ext>
            </a:extLst>
          </p:cNvPr>
          <p:cNvCxnSpPr>
            <a:cxnSpLocks/>
          </p:cNvCxnSpPr>
          <p:nvPr/>
        </p:nvCxnSpPr>
        <p:spPr>
          <a:xfrm flipV="1">
            <a:off x="6041607" y="989120"/>
            <a:ext cx="429984" cy="180545"/>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60" name="Conector: angular 59">
            <a:extLst>
              <a:ext uri="{FF2B5EF4-FFF2-40B4-BE49-F238E27FC236}">
                <a16:creationId xmlns:a16="http://schemas.microsoft.com/office/drawing/2014/main" id="{6C9B4EED-52B1-4F5F-A6F4-5C7ADB48E43A}"/>
              </a:ext>
            </a:extLst>
          </p:cNvPr>
          <p:cNvCxnSpPr>
            <a:endCxn id="57" idx="1"/>
          </p:cNvCxnSpPr>
          <p:nvPr/>
        </p:nvCxnSpPr>
        <p:spPr>
          <a:xfrm>
            <a:off x="6041607" y="1169665"/>
            <a:ext cx="430419" cy="193700"/>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61" name="Conector: angular 60">
            <a:extLst>
              <a:ext uri="{FF2B5EF4-FFF2-40B4-BE49-F238E27FC236}">
                <a16:creationId xmlns:a16="http://schemas.microsoft.com/office/drawing/2014/main" id="{BBB93005-519A-4260-9B6A-77D4C54628F9}"/>
              </a:ext>
            </a:extLst>
          </p:cNvPr>
          <p:cNvCxnSpPr>
            <a:cxnSpLocks/>
            <a:endCxn id="56" idx="1"/>
          </p:cNvCxnSpPr>
          <p:nvPr/>
        </p:nvCxnSpPr>
        <p:spPr>
          <a:xfrm rot="16200000" flipH="1">
            <a:off x="5972166" y="1231882"/>
            <a:ext cx="577480" cy="422240"/>
          </a:xfrm>
          <a:prstGeom prst="bentConnector2">
            <a:avLst/>
          </a:prstGeom>
        </p:spPr>
        <p:style>
          <a:lnRef idx="1">
            <a:schemeClr val="accent4"/>
          </a:lnRef>
          <a:fillRef idx="3">
            <a:schemeClr val="accent4"/>
          </a:fillRef>
          <a:effectRef idx="2">
            <a:schemeClr val="accent4"/>
          </a:effectRef>
          <a:fontRef idx="minor">
            <a:schemeClr val="lt1"/>
          </a:fontRef>
        </p:style>
      </p:cxnSp>
      <p:sp>
        <p:nvSpPr>
          <p:cNvPr id="62" name="Rectángulo redondeado 5">
            <a:extLst>
              <a:ext uri="{FF2B5EF4-FFF2-40B4-BE49-F238E27FC236}">
                <a16:creationId xmlns:a16="http://schemas.microsoft.com/office/drawing/2014/main" id="{359DB8B1-C437-4D95-9519-07E4E3BB52ED}"/>
              </a:ext>
            </a:extLst>
          </p:cNvPr>
          <p:cNvSpPr/>
          <p:nvPr/>
        </p:nvSpPr>
        <p:spPr>
          <a:xfrm>
            <a:off x="4570825" y="3168941"/>
            <a:ext cx="890537" cy="35620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Planes Voluntarios</a:t>
            </a:r>
          </a:p>
        </p:txBody>
      </p:sp>
      <p:sp>
        <p:nvSpPr>
          <p:cNvPr id="63" name="Rectángulo redondeado 5">
            <a:extLst>
              <a:ext uri="{FF2B5EF4-FFF2-40B4-BE49-F238E27FC236}">
                <a16:creationId xmlns:a16="http://schemas.microsoft.com/office/drawing/2014/main" id="{6883DC26-841C-43FA-893C-9491CF47E4ED}"/>
              </a:ext>
            </a:extLst>
          </p:cNvPr>
          <p:cNvSpPr/>
          <p:nvPr/>
        </p:nvSpPr>
        <p:spPr>
          <a:xfrm>
            <a:off x="4570824" y="2609325"/>
            <a:ext cx="890537" cy="35620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Planes Obligatorios</a:t>
            </a:r>
          </a:p>
        </p:txBody>
      </p:sp>
      <p:sp>
        <p:nvSpPr>
          <p:cNvPr id="64" name="Rectángulo redondeado 22">
            <a:extLst>
              <a:ext uri="{FF2B5EF4-FFF2-40B4-BE49-F238E27FC236}">
                <a16:creationId xmlns:a16="http://schemas.microsoft.com/office/drawing/2014/main" id="{8EFD232D-0DD5-47E6-B90B-35C4DFAF70F7}"/>
              </a:ext>
            </a:extLst>
          </p:cNvPr>
          <p:cNvSpPr/>
          <p:nvPr/>
        </p:nvSpPr>
        <p:spPr>
          <a:xfrm>
            <a:off x="6195608" y="2069091"/>
            <a:ext cx="1440160" cy="47467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EPS</a:t>
            </a:r>
          </a:p>
          <a:p>
            <a:pPr algn="ctr"/>
            <a:r>
              <a:rPr lang="es-CO" sz="1050" dirty="0">
                <a:solidFill>
                  <a:schemeClr val="tx1"/>
                </a:solidFill>
              </a:rPr>
              <a:t> (RC, RS, ADAPTADAS, CCF)</a:t>
            </a:r>
          </a:p>
        </p:txBody>
      </p:sp>
      <p:sp>
        <p:nvSpPr>
          <p:cNvPr id="65" name="Rectángulo redondeado 23">
            <a:extLst>
              <a:ext uri="{FF2B5EF4-FFF2-40B4-BE49-F238E27FC236}">
                <a16:creationId xmlns:a16="http://schemas.microsoft.com/office/drawing/2014/main" id="{9D382667-E0F2-430A-8863-42C0CBB246EB}"/>
              </a:ext>
            </a:extLst>
          </p:cNvPr>
          <p:cNvSpPr/>
          <p:nvPr/>
        </p:nvSpPr>
        <p:spPr>
          <a:xfrm>
            <a:off x="6220774" y="2619072"/>
            <a:ext cx="1414994" cy="36412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REGIMEN ESPECIAL Y DE EXCEPCIÓN</a:t>
            </a:r>
          </a:p>
        </p:txBody>
      </p:sp>
      <p:cxnSp>
        <p:nvCxnSpPr>
          <p:cNvPr id="66" name="Conector recto 65">
            <a:extLst>
              <a:ext uri="{FF2B5EF4-FFF2-40B4-BE49-F238E27FC236}">
                <a16:creationId xmlns:a16="http://schemas.microsoft.com/office/drawing/2014/main" id="{744662ED-4A50-4768-AA32-E9CB39479A70}"/>
              </a:ext>
            </a:extLst>
          </p:cNvPr>
          <p:cNvCxnSpPr>
            <a:cxnSpLocks/>
            <a:stCxn id="63" idx="3"/>
            <a:endCxn id="64" idx="1"/>
          </p:cNvCxnSpPr>
          <p:nvPr/>
        </p:nvCxnSpPr>
        <p:spPr>
          <a:xfrm flipV="1">
            <a:off x="5461361" y="2306429"/>
            <a:ext cx="734247" cy="481001"/>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67" name="Conector recto 66">
            <a:extLst>
              <a:ext uri="{FF2B5EF4-FFF2-40B4-BE49-F238E27FC236}">
                <a16:creationId xmlns:a16="http://schemas.microsoft.com/office/drawing/2014/main" id="{14E2613C-A8C6-4AFA-8B04-88A5DEB626B8}"/>
              </a:ext>
            </a:extLst>
          </p:cNvPr>
          <p:cNvCxnSpPr>
            <a:cxnSpLocks/>
            <a:stCxn id="63" idx="3"/>
            <a:endCxn id="65" idx="1"/>
          </p:cNvCxnSpPr>
          <p:nvPr/>
        </p:nvCxnSpPr>
        <p:spPr>
          <a:xfrm>
            <a:off x="5461361" y="2787430"/>
            <a:ext cx="759413" cy="13702"/>
          </a:xfrm>
          <a:prstGeom prst="line">
            <a:avLst/>
          </a:prstGeom>
          <a:ln/>
        </p:spPr>
        <p:style>
          <a:lnRef idx="1">
            <a:schemeClr val="accent4"/>
          </a:lnRef>
          <a:fillRef idx="3">
            <a:schemeClr val="accent4"/>
          </a:fillRef>
          <a:effectRef idx="2">
            <a:schemeClr val="accent4"/>
          </a:effectRef>
          <a:fontRef idx="minor">
            <a:schemeClr val="lt1"/>
          </a:fontRef>
        </p:style>
      </p:cxnSp>
      <p:sp>
        <p:nvSpPr>
          <p:cNvPr id="68" name="Rectángulo redondeado 19">
            <a:extLst>
              <a:ext uri="{FF2B5EF4-FFF2-40B4-BE49-F238E27FC236}">
                <a16:creationId xmlns:a16="http://schemas.microsoft.com/office/drawing/2014/main" id="{2397C0FF-17A8-488B-AFFF-F5AAE2878634}"/>
              </a:ext>
            </a:extLst>
          </p:cNvPr>
          <p:cNvSpPr/>
          <p:nvPr/>
        </p:nvSpPr>
        <p:spPr>
          <a:xfrm>
            <a:off x="6566767" y="3047869"/>
            <a:ext cx="782928" cy="32239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SAP</a:t>
            </a:r>
          </a:p>
        </p:txBody>
      </p:sp>
      <p:sp>
        <p:nvSpPr>
          <p:cNvPr id="69" name="Rectángulo redondeado 20">
            <a:extLst>
              <a:ext uri="{FF2B5EF4-FFF2-40B4-BE49-F238E27FC236}">
                <a16:creationId xmlns:a16="http://schemas.microsoft.com/office/drawing/2014/main" id="{426DC965-82C8-439E-903D-BFD15D517ABF}"/>
              </a:ext>
            </a:extLst>
          </p:cNvPr>
          <p:cNvSpPr/>
          <p:nvPr/>
        </p:nvSpPr>
        <p:spPr>
          <a:xfrm>
            <a:off x="6566767" y="3401110"/>
            <a:ext cx="782928" cy="30852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EMP</a:t>
            </a:r>
          </a:p>
        </p:txBody>
      </p:sp>
      <p:sp>
        <p:nvSpPr>
          <p:cNvPr id="70" name="Rectángulo redondeado 21">
            <a:extLst>
              <a:ext uri="{FF2B5EF4-FFF2-40B4-BE49-F238E27FC236}">
                <a16:creationId xmlns:a16="http://schemas.microsoft.com/office/drawing/2014/main" id="{54FEB7B2-8020-475C-B4E6-61D8DD389C32}"/>
              </a:ext>
            </a:extLst>
          </p:cNvPr>
          <p:cNvSpPr/>
          <p:nvPr/>
        </p:nvSpPr>
        <p:spPr>
          <a:xfrm>
            <a:off x="6566767" y="3745104"/>
            <a:ext cx="782928" cy="315587"/>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tx1"/>
                </a:solidFill>
              </a:rPr>
              <a:t>PAC</a:t>
            </a:r>
          </a:p>
        </p:txBody>
      </p:sp>
      <p:cxnSp>
        <p:nvCxnSpPr>
          <p:cNvPr id="71" name="Conector recto 70">
            <a:extLst>
              <a:ext uri="{FF2B5EF4-FFF2-40B4-BE49-F238E27FC236}">
                <a16:creationId xmlns:a16="http://schemas.microsoft.com/office/drawing/2014/main" id="{37C6AC3B-3132-40B1-8EE9-0A3579E77115}"/>
              </a:ext>
            </a:extLst>
          </p:cNvPr>
          <p:cNvCxnSpPr>
            <a:cxnSpLocks/>
            <a:stCxn id="62" idx="3"/>
            <a:endCxn id="68" idx="1"/>
          </p:cNvCxnSpPr>
          <p:nvPr/>
        </p:nvCxnSpPr>
        <p:spPr>
          <a:xfrm flipV="1">
            <a:off x="5461362" y="3209067"/>
            <a:ext cx="1105405" cy="137979"/>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2" name="Conector recto 71">
            <a:extLst>
              <a:ext uri="{FF2B5EF4-FFF2-40B4-BE49-F238E27FC236}">
                <a16:creationId xmlns:a16="http://schemas.microsoft.com/office/drawing/2014/main" id="{146019FA-9A10-4735-B7F7-D3B9BA504DAF}"/>
              </a:ext>
            </a:extLst>
          </p:cNvPr>
          <p:cNvCxnSpPr>
            <a:cxnSpLocks/>
            <a:stCxn id="62" idx="3"/>
            <a:endCxn id="69" idx="1"/>
          </p:cNvCxnSpPr>
          <p:nvPr/>
        </p:nvCxnSpPr>
        <p:spPr>
          <a:xfrm>
            <a:off x="5461362" y="3347046"/>
            <a:ext cx="1105405" cy="208326"/>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3" name="Conector recto 72">
            <a:extLst>
              <a:ext uri="{FF2B5EF4-FFF2-40B4-BE49-F238E27FC236}">
                <a16:creationId xmlns:a16="http://schemas.microsoft.com/office/drawing/2014/main" id="{559FB341-5F93-4137-BE01-EF48B6E70EBE}"/>
              </a:ext>
            </a:extLst>
          </p:cNvPr>
          <p:cNvCxnSpPr>
            <a:cxnSpLocks/>
            <a:stCxn id="62" idx="3"/>
            <a:endCxn id="70" idx="1"/>
          </p:cNvCxnSpPr>
          <p:nvPr/>
        </p:nvCxnSpPr>
        <p:spPr>
          <a:xfrm>
            <a:off x="5461362" y="3347046"/>
            <a:ext cx="1105405" cy="555852"/>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4" name="Conector recto 73">
            <a:extLst>
              <a:ext uri="{FF2B5EF4-FFF2-40B4-BE49-F238E27FC236}">
                <a16:creationId xmlns:a16="http://schemas.microsoft.com/office/drawing/2014/main" id="{2E472BCE-C19B-4766-A7CC-AD2F3EC62665}"/>
              </a:ext>
            </a:extLst>
          </p:cNvPr>
          <p:cNvCxnSpPr>
            <a:cxnSpLocks/>
            <a:stCxn id="40" idx="3"/>
            <a:endCxn id="63" idx="1"/>
          </p:cNvCxnSpPr>
          <p:nvPr/>
        </p:nvCxnSpPr>
        <p:spPr>
          <a:xfrm flipV="1">
            <a:off x="4151986" y="2787430"/>
            <a:ext cx="418838" cy="290909"/>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75" name="Conector recto 74">
            <a:extLst>
              <a:ext uri="{FF2B5EF4-FFF2-40B4-BE49-F238E27FC236}">
                <a16:creationId xmlns:a16="http://schemas.microsoft.com/office/drawing/2014/main" id="{62EFC74B-7559-4D18-927D-5292BCDF2714}"/>
              </a:ext>
            </a:extLst>
          </p:cNvPr>
          <p:cNvCxnSpPr>
            <a:cxnSpLocks/>
            <a:stCxn id="40" idx="3"/>
            <a:endCxn id="62" idx="1"/>
          </p:cNvCxnSpPr>
          <p:nvPr/>
        </p:nvCxnSpPr>
        <p:spPr>
          <a:xfrm>
            <a:off x="4151986" y="3078339"/>
            <a:ext cx="418839" cy="268707"/>
          </a:xfrm>
          <a:prstGeom prst="line">
            <a:avLst/>
          </a:prstGeom>
          <a:ln/>
        </p:spPr>
        <p:style>
          <a:lnRef idx="1">
            <a:schemeClr val="accent4"/>
          </a:lnRef>
          <a:fillRef idx="3">
            <a:schemeClr val="accent4"/>
          </a:fillRef>
          <a:effectRef idx="2">
            <a:schemeClr val="accent4"/>
          </a:effectRef>
          <a:fontRef idx="minor">
            <a:schemeClr val="lt1"/>
          </a:fontRef>
        </p:style>
      </p:cxnSp>
      <p:sp>
        <p:nvSpPr>
          <p:cNvPr id="76" name="Rectángulo redondeado 15">
            <a:extLst>
              <a:ext uri="{FF2B5EF4-FFF2-40B4-BE49-F238E27FC236}">
                <a16:creationId xmlns:a16="http://schemas.microsoft.com/office/drawing/2014/main" id="{489E2BB1-7300-48BE-8265-84B85EEBE4F6}"/>
              </a:ext>
            </a:extLst>
          </p:cNvPr>
          <p:cNvSpPr/>
          <p:nvPr/>
        </p:nvSpPr>
        <p:spPr>
          <a:xfrm>
            <a:off x="4581719" y="4453403"/>
            <a:ext cx="773268" cy="27589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Pólizas de Salud</a:t>
            </a:r>
          </a:p>
        </p:txBody>
      </p:sp>
      <p:sp>
        <p:nvSpPr>
          <p:cNvPr id="77" name="Rectángulo redondeado 27">
            <a:extLst>
              <a:ext uri="{FF2B5EF4-FFF2-40B4-BE49-F238E27FC236}">
                <a16:creationId xmlns:a16="http://schemas.microsoft.com/office/drawing/2014/main" id="{5D86824C-535C-408C-9E77-743D2C88EA3B}"/>
              </a:ext>
            </a:extLst>
          </p:cNvPr>
          <p:cNvSpPr/>
          <p:nvPr/>
        </p:nvSpPr>
        <p:spPr>
          <a:xfrm>
            <a:off x="4578800" y="4109935"/>
            <a:ext cx="773268" cy="27589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ARL</a:t>
            </a:r>
          </a:p>
        </p:txBody>
      </p:sp>
      <p:sp>
        <p:nvSpPr>
          <p:cNvPr id="78" name="Rectángulo redondeado 28">
            <a:extLst>
              <a:ext uri="{FF2B5EF4-FFF2-40B4-BE49-F238E27FC236}">
                <a16:creationId xmlns:a16="http://schemas.microsoft.com/office/drawing/2014/main" id="{3C5555B0-E801-4C79-A668-821DD1A8E0C2}"/>
              </a:ext>
            </a:extLst>
          </p:cNvPr>
          <p:cNvSpPr/>
          <p:nvPr/>
        </p:nvSpPr>
        <p:spPr>
          <a:xfrm>
            <a:off x="4586908" y="3774668"/>
            <a:ext cx="773268" cy="27589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SOAT</a:t>
            </a:r>
          </a:p>
        </p:txBody>
      </p:sp>
      <p:cxnSp>
        <p:nvCxnSpPr>
          <p:cNvPr id="79" name="Conector recto 78">
            <a:extLst>
              <a:ext uri="{FF2B5EF4-FFF2-40B4-BE49-F238E27FC236}">
                <a16:creationId xmlns:a16="http://schemas.microsoft.com/office/drawing/2014/main" id="{30F2C8AC-41AF-42F8-B666-8BEA818969CF}"/>
              </a:ext>
            </a:extLst>
          </p:cNvPr>
          <p:cNvCxnSpPr>
            <a:cxnSpLocks/>
            <a:stCxn id="42" idx="3"/>
            <a:endCxn id="78" idx="1"/>
          </p:cNvCxnSpPr>
          <p:nvPr/>
        </p:nvCxnSpPr>
        <p:spPr>
          <a:xfrm flipV="1">
            <a:off x="4151986" y="3912618"/>
            <a:ext cx="434922" cy="344753"/>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80" name="Conector recto 79">
            <a:extLst>
              <a:ext uri="{FF2B5EF4-FFF2-40B4-BE49-F238E27FC236}">
                <a16:creationId xmlns:a16="http://schemas.microsoft.com/office/drawing/2014/main" id="{C44164CE-401F-4F98-AE65-44AEF2ABB384}"/>
              </a:ext>
            </a:extLst>
          </p:cNvPr>
          <p:cNvCxnSpPr>
            <a:cxnSpLocks/>
            <a:stCxn id="42" idx="3"/>
            <a:endCxn id="77" idx="1"/>
          </p:cNvCxnSpPr>
          <p:nvPr/>
        </p:nvCxnSpPr>
        <p:spPr>
          <a:xfrm flipV="1">
            <a:off x="4151986" y="4247885"/>
            <a:ext cx="426814" cy="9486"/>
          </a:xfrm>
          <a:prstGeom prst="line">
            <a:avLst/>
          </a:prstGeom>
          <a:ln/>
        </p:spPr>
        <p:style>
          <a:lnRef idx="1">
            <a:schemeClr val="accent4"/>
          </a:lnRef>
          <a:fillRef idx="3">
            <a:schemeClr val="accent4"/>
          </a:fillRef>
          <a:effectRef idx="2">
            <a:schemeClr val="accent4"/>
          </a:effectRef>
          <a:fontRef idx="minor">
            <a:schemeClr val="lt1"/>
          </a:fontRef>
        </p:style>
      </p:cxnSp>
      <p:cxnSp>
        <p:nvCxnSpPr>
          <p:cNvPr id="81" name="Conector recto 80">
            <a:extLst>
              <a:ext uri="{FF2B5EF4-FFF2-40B4-BE49-F238E27FC236}">
                <a16:creationId xmlns:a16="http://schemas.microsoft.com/office/drawing/2014/main" id="{2B7A301B-D636-40DE-B9C5-CE0B718BE89E}"/>
              </a:ext>
            </a:extLst>
          </p:cNvPr>
          <p:cNvCxnSpPr>
            <a:cxnSpLocks/>
            <a:stCxn id="42" idx="3"/>
            <a:endCxn id="76" idx="1"/>
          </p:cNvCxnSpPr>
          <p:nvPr/>
        </p:nvCxnSpPr>
        <p:spPr>
          <a:xfrm>
            <a:off x="4151986" y="4257371"/>
            <a:ext cx="429733" cy="333982"/>
          </a:xfrm>
          <a:prstGeom prst="line">
            <a:avLst/>
          </a:prstGeom>
          <a:ln/>
        </p:spPr>
        <p:style>
          <a:lnRef idx="1">
            <a:schemeClr val="accent4"/>
          </a:lnRef>
          <a:fillRef idx="3">
            <a:schemeClr val="accent4"/>
          </a:fillRef>
          <a:effectRef idx="2">
            <a:schemeClr val="accent4"/>
          </a:effectRef>
          <a:fontRef idx="minor">
            <a:schemeClr val="lt1"/>
          </a:fontRef>
        </p:style>
      </p:cxnSp>
      <p:sp>
        <p:nvSpPr>
          <p:cNvPr id="82" name="Rectángulo redondeado 16">
            <a:extLst>
              <a:ext uri="{FF2B5EF4-FFF2-40B4-BE49-F238E27FC236}">
                <a16:creationId xmlns:a16="http://schemas.microsoft.com/office/drawing/2014/main" id="{17DB9FFD-AE70-48BF-8A10-B797B262848C}"/>
              </a:ext>
            </a:extLst>
          </p:cNvPr>
          <p:cNvSpPr/>
          <p:nvPr/>
        </p:nvSpPr>
        <p:spPr>
          <a:xfrm>
            <a:off x="2802092" y="5651435"/>
            <a:ext cx="946599" cy="209282"/>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Municipales</a:t>
            </a:r>
          </a:p>
        </p:txBody>
      </p:sp>
      <p:sp>
        <p:nvSpPr>
          <p:cNvPr id="83" name="Rectángulo redondeado 17">
            <a:extLst>
              <a:ext uri="{FF2B5EF4-FFF2-40B4-BE49-F238E27FC236}">
                <a16:creationId xmlns:a16="http://schemas.microsoft.com/office/drawing/2014/main" id="{F76BAA8E-5EFF-44F7-84C7-5525DDE190C9}"/>
              </a:ext>
            </a:extLst>
          </p:cNvPr>
          <p:cNvSpPr/>
          <p:nvPr/>
        </p:nvSpPr>
        <p:spPr>
          <a:xfrm>
            <a:off x="2683093" y="5383488"/>
            <a:ext cx="1303650" cy="200728"/>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Departamentales</a:t>
            </a:r>
          </a:p>
        </p:txBody>
      </p:sp>
      <p:sp>
        <p:nvSpPr>
          <p:cNvPr id="84" name="Rectángulo redondeado 18">
            <a:extLst>
              <a:ext uri="{FF2B5EF4-FFF2-40B4-BE49-F238E27FC236}">
                <a16:creationId xmlns:a16="http://schemas.microsoft.com/office/drawing/2014/main" id="{195F3C21-5E3D-4997-947A-54E804512844}"/>
              </a:ext>
            </a:extLst>
          </p:cNvPr>
          <p:cNvSpPr/>
          <p:nvPr/>
        </p:nvSpPr>
        <p:spPr>
          <a:xfrm>
            <a:off x="2842002" y="5118216"/>
            <a:ext cx="859512" cy="19864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Distritales</a:t>
            </a:r>
          </a:p>
        </p:txBody>
      </p:sp>
      <p:cxnSp>
        <p:nvCxnSpPr>
          <p:cNvPr id="85" name="Conector: angular 84">
            <a:extLst>
              <a:ext uri="{FF2B5EF4-FFF2-40B4-BE49-F238E27FC236}">
                <a16:creationId xmlns:a16="http://schemas.microsoft.com/office/drawing/2014/main" id="{65A5D62F-8EA5-42CA-AEA8-3F3921D8C678}"/>
              </a:ext>
            </a:extLst>
          </p:cNvPr>
          <p:cNvCxnSpPr>
            <a:stCxn id="41" idx="3"/>
            <a:endCxn id="84" idx="1"/>
          </p:cNvCxnSpPr>
          <p:nvPr/>
        </p:nvCxnSpPr>
        <p:spPr>
          <a:xfrm flipV="1">
            <a:off x="2371524" y="5217539"/>
            <a:ext cx="470478" cy="309138"/>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86" name="Conector: angular 85">
            <a:extLst>
              <a:ext uri="{FF2B5EF4-FFF2-40B4-BE49-F238E27FC236}">
                <a16:creationId xmlns:a16="http://schemas.microsoft.com/office/drawing/2014/main" id="{62F52F86-7586-4952-9092-CBD05DB42A0C}"/>
              </a:ext>
            </a:extLst>
          </p:cNvPr>
          <p:cNvCxnSpPr>
            <a:cxnSpLocks/>
            <a:stCxn id="41" idx="3"/>
            <a:endCxn id="82" idx="1"/>
          </p:cNvCxnSpPr>
          <p:nvPr/>
        </p:nvCxnSpPr>
        <p:spPr>
          <a:xfrm>
            <a:off x="2371524" y="5526677"/>
            <a:ext cx="430568" cy="229399"/>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87" name="Conector: angular 86">
            <a:extLst>
              <a:ext uri="{FF2B5EF4-FFF2-40B4-BE49-F238E27FC236}">
                <a16:creationId xmlns:a16="http://schemas.microsoft.com/office/drawing/2014/main" id="{A819856C-49D8-4251-830E-4C309639CE60}"/>
              </a:ext>
            </a:extLst>
          </p:cNvPr>
          <p:cNvCxnSpPr>
            <a:cxnSpLocks/>
            <a:stCxn id="41" idx="3"/>
            <a:endCxn id="83" idx="1"/>
          </p:cNvCxnSpPr>
          <p:nvPr/>
        </p:nvCxnSpPr>
        <p:spPr>
          <a:xfrm flipV="1">
            <a:off x="2371524" y="5483852"/>
            <a:ext cx="311569" cy="42825"/>
          </a:xfrm>
          <a:prstGeom prst="bentConnector3">
            <a:avLst>
              <a:gd name="adj1" fmla="val 69946"/>
            </a:avLst>
          </a:prstGeom>
        </p:spPr>
        <p:style>
          <a:lnRef idx="1">
            <a:schemeClr val="accent4"/>
          </a:lnRef>
          <a:fillRef idx="3">
            <a:schemeClr val="accent4"/>
          </a:fillRef>
          <a:effectRef idx="2">
            <a:schemeClr val="accent4"/>
          </a:effectRef>
          <a:fontRef idx="minor">
            <a:schemeClr val="lt1"/>
          </a:fontRef>
        </p:style>
      </p:cxnSp>
      <p:cxnSp>
        <p:nvCxnSpPr>
          <p:cNvPr id="88" name="Conector: angular 87">
            <a:extLst>
              <a:ext uri="{FF2B5EF4-FFF2-40B4-BE49-F238E27FC236}">
                <a16:creationId xmlns:a16="http://schemas.microsoft.com/office/drawing/2014/main" id="{F9BE14BC-19A3-41B7-B49B-02D04F815CD1}"/>
              </a:ext>
            </a:extLst>
          </p:cNvPr>
          <p:cNvCxnSpPr>
            <a:cxnSpLocks/>
            <a:endCxn id="41" idx="1"/>
          </p:cNvCxnSpPr>
          <p:nvPr/>
        </p:nvCxnSpPr>
        <p:spPr>
          <a:xfrm>
            <a:off x="854157" y="3801708"/>
            <a:ext cx="482312" cy="1724969"/>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sp>
        <p:nvSpPr>
          <p:cNvPr id="89" name="Rectángulo redondeado 5">
            <a:extLst>
              <a:ext uri="{FF2B5EF4-FFF2-40B4-BE49-F238E27FC236}">
                <a16:creationId xmlns:a16="http://schemas.microsoft.com/office/drawing/2014/main" id="{24B19F0F-C7E5-4C05-9308-3922220B2258}"/>
              </a:ext>
            </a:extLst>
          </p:cNvPr>
          <p:cNvSpPr/>
          <p:nvPr/>
        </p:nvSpPr>
        <p:spPr>
          <a:xfrm>
            <a:off x="3164572" y="2219596"/>
            <a:ext cx="1035055" cy="320020"/>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Objeto Social Diferente</a:t>
            </a:r>
          </a:p>
        </p:txBody>
      </p:sp>
      <p:cxnSp>
        <p:nvCxnSpPr>
          <p:cNvPr id="90" name="Conector recto 89">
            <a:extLst>
              <a:ext uri="{FF2B5EF4-FFF2-40B4-BE49-F238E27FC236}">
                <a16:creationId xmlns:a16="http://schemas.microsoft.com/office/drawing/2014/main" id="{936F864A-AC1C-411E-AD12-54C769C3B962}"/>
              </a:ext>
            </a:extLst>
          </p:cNvPr>
          <p:cNvCxnSpPr>
            <a:cxnSpLocks/>
            <a:stCxn id="27" idx="3"/>
            <a:endCxn id="89" idx="1"/>
          </p:cNvCxnSpPr>
          <p:nvPr/>
        </p:nvCxnSpPr>
        <p:spPr>
          <a:xfrm>
            <a:off x="2290331" y="1526659"/>
            <a:ext cx="874241" cy="852947"/>
          </a:xfrm>
          <a:prstGeom prst="line">
            <a:avLst/>
          </a:prstGeom>
          <a:ln/>
        </p:spPr>
        <p:style>
          <a:lnRef idx="1">
            <a:schemeClr val="accent4"/>
          </a:lnRef>
          <a:fillRef idx="3">
            <a:schemeClr val="accent4"/>
          </a:fillRef>
          <a:effectRef idx="2">
            <a:schemeClr val="accent4"/>
          </a:effectRef>
          <a:fontRef idx="minor">
            <a:schemeClr val="lt1"/>
          </a:fontRef>
        </p:style>
      </p:cxnSp>
      <p:sp>
        <p:nvSpPr>
          <p:cNvPr id="91" name="Rectángulo redondeado 5">
            <a:extLst>
              <a:ext uri="{FF2B5EF4-FFF2-40B4-BE49-F238E27FC236}">
                <a16:creationId xmlns:a16="http://schemas.microsoft.com/office/drawing/2014/main" id="{7B4B1B4D-F0FA-4401-AA91-325931F1B202}"/>
              </a:ext>
            </a:extLst>
          </p:cNvPr>
          <p:cNvSpPr/>
          <p:nvPr/>
        </p:nvSpPr>
        <p:spPr>
          <a:xfrm>
            <a:off x="10834125" y="404215"/>
            <a:ext cx="1224136" cy="470266"/>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Lotería tradicional</a:t>
            </a:r>
          </a:p>
        </p:txBody>
      </p:sp>
      <p:sp>
        <p:nvSpPr>
          <p:cNvPr id="92" name="Rectángulo redondeado 5">
            <a:extLst>
              <a:ext uri="{FF2B5EF4-FFF2-40B4-BE49-F238E27FC236}">
                <a16:creationId xmlns:a16="http://schemas.microsoft.com/office/drawing/2014/main" id="{5E7108EB-EC15-4B23-B674-8C817A7EA4A8}"/>
              </a:ext>
            </a:extLst>
          </p:cNvPr>
          <p:cNvSpPr/>
          <p:nvPr/>
        </p:nvSpPr>
        <p:spPr>
          <a:xfrm>
            <a:off x="10834125" y="954815"/>
            <a:ext cx="1224137" cy="45811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Apuestas permanentes Chance</a:t>
            </a:r>
          </a:p>
        </p:txBody>
      </p:sp>
      <p:sp>
        <p:nvSpPr>
          <p:cNvPr id="93" name="Rectángulo redondeado 5">
            <a:extLst>
              <a:ext uri="{FF2B5EF4-FFF2-40B4-BE49-F238E27FC236}">
                <a16:creationId xmlns:a16="http://schemas.microsoft.com/office/drawing/2014/main" id="{E1194B55-9FEC-4771-879F-F1CC27DB8196}"/>
              </a:ext>
            </a:extLst>
          </p:cNvPr>
          <p:cNvSpPr/>
          <p:nvPr/>
        </p:nvSpPr>
        <p:spPr>
          <a:xfrm>
            <a:off x="10834932" y="1493041"/>
            <a:ext cx="1223330" cy="45623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Distintos a Lotería y Chance</a:t>
            </a:r>
          </a:p>
        </p:txBody>
      </p:sp>
      <p:cxnSp>
        <p:nvCxnSpPr>
          <p:cNvPr id="94" name="Conector: angular 93">
            <a:extLst>
              <a:ext uri="{FF2B5EF4-FFF2-40B4-BE49-F238E27FC236}">
                <a16:creationId xmlns:a16="http://schemas.microsoft.com/office/drawing/2014/main" id="{0778D970-C3BD-4F50-82DE-5733E2C74528}"/>
              </a:ext>
            </a:extLst>
          </p:cNvPr>
          <p:cNvCxnSpPr>
            <a:cxnSpLocks/>
            <a:stCxn id="46" idx="3"/>
            <a:endCxn id="91" idx="1"/>
          </p:cNvCxnSpPr>
          <p:nvPr/>
        </p:nvCxnSpPr>
        <p:spPr>
          <a:xfrm flipV="1">
            <a:off x="10623615" y="639348"/>
            <a:ext cx="210510" cy="544523"/>
          </a:xfrm>
          <a:prstGeom prst="bentConnector3">
            <a:avLst/>
          </a:prstGeom>
        </p:spPr>
        <p:style>
          <a:lnRef idx="1">
            <a:schemeClr val="accent4"/>
          </a:lnRef>
          <a:fillRef idx="3">
            <a:schemeClr val="accent4"/>
          </a:fillRef>
          <a:effectRef idx="2">
            <a:schemeClr val="accent4"/>
          </a:effectRef>
          <a:fontRef idx="minor">
            <a:schemeClr val="lt1"/>
          </a:fontRef>
        </p:style>
      </p:cxnSp>
      <p:cxnSp>
        <p:nvCxnSpPr>
          <p:cNvPr id="95" name="Conector: angular 94">
            <a:extLst>
              <a:ext uri="{FF2B5EF4-FFF2-40B4-BE49-F238E27FC236}">
                <a16:creationId xmlns:a16="http://schemas.microsoft.com/office/drawing/2014/main" id="{9AE7E201-4C96-4C72-B47B-A49D9A0A6D2D}"/>
              </a:ext>
            </a:extLst>
          </p:cNvPr>
          <p:cNvCxnSpPr>
            <a:cxnSpLocks/>
            <a:stCxn id="46" idx="3"/>
            <a:endCxn id="92" idx="1"/>
          </p:cNvCxnSpPr>
          <p:nvPr/>
        </p:nvCxnSpPr>
        <p:spPr>
          <a:xfrm>
            <a:off x="10623615" y="1183871"/>
            <a:ext cx="210510" cy="12700"/>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96" name="Conector: angular 95">
            <a:extLst>
              <a:ext uri="{FF2B5EF4-FFF2-40B4-BE49-F238E27FC236}">
                <a16:creationId xmlns:a16="http://schemas.microsoft.com/office/drawing/2014/main" id="{6AAB7F78-B443-4D7B-9F15-628C9DCE22AD}"/>
              </a:ext>
            </a:extLst>
          </p:cNvPr>
          <p:cNvCxnSpPr>
            <a:cxnSpLocks/>
            <a:stCxn id="46" idx="3"/>
            <a:endCxn id="93" idx="1"/>
          </p:cNvCxnSpPr>
          <p:nvPr/>
        </p:nvCxnSpPr>
        <p:spPr>
          <a:xfrm>
            <a:off x="10623615" y="1183871"/>
            <a:ext cx="211317" cy="537287"/>
          </a:xfrm>
          <a:prstGeom prst="bentConnector3">
            <a:avLst/>
          </a:prstGeom>
        </p:spPr>
        <p:style>
          <a:lnRef idx="1">
            <a:schemeClr val="accent4"/>
          </a:lnRef>
          <a:fillRef idx="3">
            <a:schemeClr val="accent4"/>
          </a:fillRef>
          <a:effectRef idx="2">
            <a:schemeClr val="accent4"/>
          </a:effectRef>
          <a:fontRef idx="minor">
            <a:schemeClr val="lt1"/>
          </a:fontRef>
        </p:style>
      </p:cxnSp>
      <p:sp>
        <p:nvSpPr>
          <p:cNvPr id="97" name="Rectángulo redondeado 5">
            <a:extLst>
              <a:ext uri="{FF2B5EF4-FFF2-40B4-BE49-F238E27FC236}">
                <a16:creationId xmlns:a16="http://schemas.microsoft.com/office/drawing/2014/main" id="{93B20DD1-C5C9-4AB9-B684-6FAA392A2CDE}"/>
              </a:ext>
            </a:extLst>
          </p:cNvPr>
          <p:cNvSpPr/>
          <p:nvPr/>
        </p:nvSpPr>
        <p:spPr>
          <a:xfrm>
            <a:off x="9036347" y="2288943"/>
            <a:ext cx="1587267" cy="70553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Explote, produzca, administre u opere Monopolio rentístico de los licores</a:t>
            </a:r>
          </a:p>
        </p:txBody>
      </p:sp>
      <p:sp>
        <p:nvSpPr>
          <p:cNvPr id="98" name="Rectángulo redondeado 5">
            <a:extLst>
              <a:ext uri="{FF2B5EF4-FFF2-40B4-BE49-F238E27FC236}">
                <a16:creationId xmlns:a16="http://schemas.microsoft.com/office/drawing/2014/main" id="{426EA4A2-A774-4547-939F-31FCC02F46F0}"/>
              </a:ext>
            </a:extLst>
          </p:cNvPr>
          <p:cNvSpPr/>
          <p:nvPr/>
        </p:nvSpPr>
        <p:spPr>
          <a:xfrm>
            <a:off x="9255101" y="3730742"/>
            <a:ext cx="1223330" cy="45623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Concesionario de licores</a:t>
            </a:r>
          </a:p>
        </p:txBody>
      </p:sp>
      <p:sp>
        <p:nvSpPr>
          <p:cNvPr id="99" name="Rectángulo redondeado 5">
            <a:extLst>
              <a:ext uri="{FF2B5EF4-FFF2-40B4-BE49-F238E27FC236}">
                <a16:creationId xmlns:a16="http://schemas.microsoft.com/office/drawing/2014/main" id="{EAEB2029-D36E-4244-B4F0-F428D9DBF285}"/>
              </a:ext>
            </a:extLst>
          </p:cNvPr>
          <p:cNvSpPr/>
          <p:nvPr/>
        </p:nvSpPr>
        <p:spPr>
          <a:xfrm>
            <a:off x="9036349" y="1678217"/>
            <a:ext cx="1587266" cy="469149"/>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Fondo cuenta impuesto al consumo de productos extranjeros</a:t>
            </a:r>
          </a:p>
        </p:txBody>
      </p:sp>
      <p:sp>
        <p:nvSpPr>
          <p:cNvPr id="100" name="Rectángulo redondeado 5">
            <a:extLst>
              <a:ext uri="{FF2B5EF4-FFF2-40B4-BE49-F238E27FC236}">
                <a16:creationId xmlns:a16="http://schemas.microsoft.com/office/drawing/2014/main" id="{92934CF1-E10A-418D-B452-85525C6EFF48}"/>
              </a:ext>
            </a:extLst>
          </p:cNvPr>
          <p:cNvSpPr/>
          <p:nvPr/>
        </p:nvSpPr>
        <p:spPr>
          <a:xfrm>
            <a:off x="9036347" y="3136059"/>
            <a:ext cx="1587266" cy="449275"/>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Fondo cuenta impuesto al consumo de cigarrillos</a:t>
            </a:r>
          </a:p>
        </p:txBody>
      </p:sp>
      <p:sp>
        <p:nvSpPr>
          <p:cNvPr id="101" name="Rectángulo redondeado 5">
            <a:extLst>
              <a:ext uri="{FF2B5EF4-FFF2-40B4-BE49-F238E27FC236}">
                <a16:creationId xmlns:a16="http://schemas.microsoft.com/office/drawing/2014/main" id="{F639F0B3-77A6-45BA-A425-2B1328632021}"/>
              </a:ext>
            </a:extLst>
          </p:cNvPr>
          <p:cNvSpPr/>
          <p:nvPr/>
        </p:nvSpPr>
        <p:spPr>
          <a:xfrm>
            <a:off x="9373499" y="4939265"/>
            <a:ext cx="1035056" cy="309068"/>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INDUMIL</a:t>
            </a:r>
          </a:p>
        </p:txBody>
      </p:sp>
      <p:sp>
        <p:nvSpPr>
          <p:cNvPr id="102" name="Rectángulo redondeado 5">
            <a:extLst>
              <a:ext uri="{FF2B5EF4-FFF2-40B4-BE49-F238E27FC236}">
                <a16:creationId xmlns:a16="http://schemas.microsoft.com/office/drawing/2014/main" id="{0BDB1DCA-F044-4F75-8224-89CC42F1B034}"/>
              </a:ext>
            </a:extLst>
          </p:cNvPr>
          <p:cNvSpPr/>
          <p:nvPr/>
        </p:nvSpPr>
        <p:spPr>
          <a:xfrm>
            <a:off x="10834125" y="2388554"/>
            <a:ext cx="1252134" cy="547131"/>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ES" sz="1000" dirty="0">
                <a:solidFill>
                  <a:schemeClr val="bg1"/>
                </a:solidFill>
              </a:rPr>
              <a:t>Quienes importen licores, vinos, aperitivos y similares y cervezas</a:t>
            </a:r>
            <a:endParaRPr lang="es-CO" sz="1000" dirty="0">
              <a:solidFill>
                <a:schemeClr val="bg1"/>
              </a:solidFill>
            </a:endParaRPr>
          </a:p>
        </p:txBody>
      </p:sp>
      <p:cxnSp>
        <p:nvCxnSpPr>
          <p:cNvPr id="103" name="Conector recto 102">
            <a:extLst>
              <a:ext uri="{FF2B5EF4-FFF2-40B4-BE49-F238E27FC236}">
                <a16:creationId xmlns:a16="http://schemas.microsoft.com/office/drawing/2014/main" id="{BDECCD29-24AB-4696-A64E-B3BB0168480D}"/>
              </a:ext>
            </a:extLst>
          </p:cNvPr>
          <p:cNvCxnSpPr>
            <a:cxnSpLocks/>
            <a:stCxn id="97" idx="3"/>
          </p:cNvCxnSpPr>
          <p:nvPr/>
        </p:nvCxnSpPr>
        <p:spPr>
          <a:xfrm flipV="1">
            <a:off x="10623614" y="2641712"/>
            <a:ext cx="210511" cy="1"/>
          </a:xfrm>
          <a:prstGeom prst="line">
            <a:avLst/>
          </a:prstGeom>
          <a:ln/>
        </p:spPr>
        <p:style>
          <a:lnRef idx="1">
            <a:schemeClr val="accent4"/>
          </a:lnRef>
          <a:fillRef idx="3">
            <a:schemeClr val="accent4"/>
          </a:fillRef>
          <a:effectRef idx="2">
            <a:schemeClr val="accent4"/>
          </a:effectRef>
          <a:fontRef idx="minor">
            <a:schemeClr val="lt1"/>
          </a:fontRef>
        </p:style>
      </p:cxnSp>
      <p:sp>
        <p:nvSpPr>
          <p:cNvPr id="104" name="Rectángulo redondeado 5">
            <a:extLst>
              <a:ext uri="{FF2B5EF4-FFF2-40B4-BE49-F238E27FC236}">
                <a16:creationId xmlns:a16="http://schemas.microsoft.com/office/drawing/2014/main" id="{DD8922B2-9EBE-4F2C-B9D4-A604BFCD9B3C}"/>
              </a:ext>
            </a:extLst>
          </p:cNvPr>
          <p:cNvSpPr/>
          <p:nvPr/>
        </p:nvSpPr>
        <p:spPr>
          <a:xfrm>
            <a:off x="9279362" y="4332383"/>
            <a:ext cx="1223330" cy="456233"/>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Demás árbitros rentísticos del Sistema</a:t>
            </a:r>
          </a:p>
        </p:txBody>
      </p:sp>
      <p:cxnSp>
        <p:nvCxnSpPr>
          <p:cNvPr id="105" name="Conector: angular 104">
            <a:extLst>
              <a:ext uri="{FF2B5EF4-FFF2-40B4-BE49-F238E27FC236}">
                <a16:creationId xmlns:a16="http://schemas.microsoft.com/office/drawing/2014/main" id="{8E6361ED-E06E-4C94-946A-EE58C6C85613}"/>
              </a:ext>
            </a:extLst>
          </p:cNvPr>
          <p:cNvCxnSpPr>
            <a:cxnSpLocks/>
            <a:stCxn id="29" idx="3"/>
            <a:endCxn id="46" idx="1"/>
          </p:cNvCxnSpPr>
          <p:nvPr/>
        </p:nvCxnSpPr>
        <p:spPr>
          <a:xfrm flipV="1">
            <a:off x="8795002" y="1183871"/>
            <a:ext cx="241346" cy="1636036"/>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6" name="Conector: angular 105">
            <a:extLst>
              <a:ext uri="{FF2B5EF4-FFF2-40B4-BE49-F238E27FC236}">
                <a16:creationId xmlns:a16="http://schemas.microsoft.com/office/drawing/2014/main" id="{AC59E3CA-14AC-4809-8348-46425E8FEEED}"/>
              </a:ext>
            </a:extLst>
          </p:cNvPr>
          <p:cNvCxnSpPr>
            <a:cxnSpLocks/>
            <a:stCxn id="29" idx="3"/>
            <a:endCxn id="99" idx="1"/>
          </p:cNvCxnSpPr>
          <p:nvPr/>
        </p:nvCxnSpPr>
        <p:spPr>
          <a:xfrm flipV="1">
            <a:off x="8795002" y="1912792"/>
            <a:ext cx="241347" cy="907115"/>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7" name="Conector: angular 106">
            <a:extLst>
              <a:ext uri="{FF2B5EF4-FFF2-40B4-BE49-F238E27FC236}">
                <a16:creationId xmlns:a16="http://schemas.microsoft.com/office/drawing/2014/main" id="{57D72F66-689C-43C5-B547-2DA06BE970F7}"/>
              </a:ext>
            </a:extLst>
          </p:cNvPr>
          <p:cNvCxnSpPr>
            <a:cxnSpLocks/>
            <a:stCxn id="29" idx="3"/>
            <a:endCxn id="97" idx="1"/>
          </p:cNvCxnSpPr>
          <p:nvPr/>
        </p:nvCxnSpPr>
        <p:spPr>
          <a:xfrm flipV="1">
            <a:off x="8795002" y="2641713"/>
            <a:ext cx="241345" cy="178194"/>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8" name="Conector: angular 107">
            <a:extLst>
              <a:ext uri="{FF2B5EF4-FFF2-40B4-BE49-F238E27FC236}">
                <a16:creationId xmlns:a16="http://schemas.microsoft.com/office/drawing/2014/main" id="{D9CB6DC5-E30C-4D6F-A2DB-AD83207D1328}"/>
              </a:ext>
            </a:extLst>
          </p:cNvPr>
          <p:cNvCxnSpPr>
            <a:cxnSpLocks/>
            <a:stCxn id="29" idx="3"/>
            <a:endCxn id="100" idx="1"/>
          </p:cNvCxnSpPr>
          <p:nvPr/>
        </p:nvCxnSpPr>
        <p:spPr>
          <a:xfrm>
            <a:off x="8795002" y="2819907"/>
            <a:ext cx="241345" cy="540790"/>
          </a:xfrm>
          <a:prstGeom prst="bentConnector3">
            <a:avLst>
              <a:gd name="adj1" fmla="val 50000"/>
            </a:avLst>
          </a:prstGeom>
        </p:spPr>
        <p:style>
          <a:lnRef idx="1">
            <a:schemeClr val="accent4"/>
          </a:lnRef>
          <a:fillRef idx="3">
            <a:schemeClr val="accent4"/>
          </a:fillRef>
          <a:effectRef idx="2">
            <a:schemeClr val="accent4"/>
          </a:effectRef>
          <a:fontRef idx="minor">
            <a:schemeClr val="lt1"/>
          </a:fontRef>
        </p:style>
      </p:cxnSp>
      <p:cxnSp>
        <p:nvCxnSpPr>
          <p:cNvPr id="109" name="Conector: angular 108">
            <a:extLst>
              <a:ext uri="{FF2B5EF4-FFF2-40B4-BE49-F238E27FC236}">
                <a16:creationId xmlns:a16="http://schemas.microsoft.com/office/drawing/2014/main" id="{A3F9FA0B-71F2-4C47-B74E-04152A7F2D29}"/>
              </a:ext>
            </a:extLst>
          </p:cNvPr>
          <p:cNvCxnSpPr>
            <a:cxnSpLocks/>
            <a:stCxn id="29" idx="3"/>
            <a:endCxn id="98" idx="1"/>
          </p:cNvCxnSpPr>
          <p:nvPr/>
        </p:nvCxnSpPr>
        <p:spPr>
          <a:xfrm>
            <a:off x="8795002" y="2819907"/>
            <a:ext cx="460099" cy="1138952"/>
          </a:xfrm>
          <a:prstGeom prst="bentConnector3">
            <a:avLst>
              <a:gd name="adj1" fmla="val 24916"/>
            </a:avLst>
          </a:prstGeom>
        </p:spPr>
        <p:style>
          <a:lnRef idx="1">
            <a:schemeClr val="accent4"/>
          </a:lnRef>
          <a:fillRef idx="3">
            <a:schemeClr val="accent4"/>
          </a:fillRef>
          <a:effectRef idx="2">
            <a:schemeClr val="accent4"/>
          </a:effectRef>
          <a:fontRef idx="minor">
            <a:schemeClr val="lt1"/>
          </a:fontRef>
        </p:style>
      </p:cxnSp>
      <p:cxnSp>
        <p:nvCxnSpPr>
          <p:cNvPr id="110" name="Conector: angular 109">
            <a:extLst>
              <a:ext uri="{FF2B5EF4-FFF2-40B4-BE49-F238E27FC236}">
                <a16:creationId xmlns:a16="http://schemas.microsoft.com/office/drawing/2014/main" id="{A6A385B7-FF20-4D86-BB08-2F94FE7B8E4B}"/>
              </a:ext>
            </a:extLst>
          </p:cNvPr>
          <p:cNvCxnSpPr>
            <a:cxnSpLocks/>
            <a:stCxn id="29" idx="3"/>
            <a:endCxn id="104" idx="1"/>
          </p:cNvCxnSpPr>
          <p:nvPr/>
        </p:nvCxnSpPr>
        <p:spPr>
          <a:xfrm>
            <a:off x="8795002" y="2819907"/>
            <a:ext cx="484360" cy="1740593"/>
          </a:xfrm>
          <a:prstGeom prst="bentConnector3">
            <a:avLst>
              <a:gd name="adj1" fmla="val 24340"/>
            </a:avLst>
          </a:prstGeom>
        </p:spPr>
        <p:style>
          <a:lnRef idx="1">
            <a:schemeClr val="accent4"/>
          </a:lnRef>
          <a:fillRef idx="3">
            <a:schemeClr val="accent4"/>
          </a:fillRef>
          <a:effectRef idx="2">
            <a:schemeClr val="accent4"/>
          </a:effectRef>
          <a:fontRef idx="minor">
            <a:schemeClr val="lt1"/>
          </a:fontRef>
        </p:style>
      </p:cxnSp>
      <p:cxnSp>
        <p:nvCxnSpPr>
          <p:cNvPr id="111" name="Conector: angular 110">
            <a:extLst>
              <a:ext uri="{FF2B5EF4-FFF2-40B4-BE49-F238E27FC236}">
                <a16:creationId xmlns:a16="http://schemas.microsoft.com/office/drawing/2014/main" id="{2B27B2BC-9DED-48CD-9974-88F9121E7F3A}"/>
              </a:ext>
            </a:extLst>
          </p:cNvPr>
          <p:cNvCxnSpPr>
            <a:cxnSpLocks/>
            <a:stCxn id="29" idx="3"/>
            <a:endCxn id="101" idx="1"/>
          </p:cNvCxnSpPr>
          <p:nvPr/>
        </p:nvCxnSpPr>
        <p:spPr>
          <a:xfrm>
            <a:off x="8795002" y="2819907"/>
            <a:ext cx="578497" cy="2273892"/>
          </a:xfrm>
          <a:prstGeom prst="bentConnector3">
            <a:avLst>
              <a:gd name="adj1" fmla="val 20843"/>
            </a:avLst>
          </a:prstGeom>
        </p:spPr>
        <p:style>
          <a:lnRef idx="1">
            <a:schemeClr val="accent4"/>
          </a:lnRef>
          <a:fillRef idx="3">
            <a:schemeClr val="accent4"/>
          </a:fillRef>
          <a:effectRef idx="2">
            <a:schemeClr val="accent4"/>
          </a:effectRef>
          <a:fontRef idx="minor">
            <a:schemeClr val="lt1"/>
          </a:fontRef>
        </p:style>
      </p:cxnSp>
      <p:cxnSp>
        <p:nvCxnSpPr>
          <p:cNvPr id="112" name="Conector: angular 111">
            <a:extLst>
              <a:ext uri="{FF2B5EF4-FFF2-40B4-BE49-F238E27FC236}">
                <a16:creationId xmlns:a16="http://schemas.microsoft.com/office/drawing/2014/main" id="{3290981E-46C4-4860-B12C-5FA894B223A0}"/>
              </a:ext>
            </a:extLst>
          </p:cNvPr>
          <p:cNvCxnSpPr>
            <a:cxnSpLocks/>
            <a:stCxn id="29" idx="3"/>
            <a:endCxn id="47" idx="1"/>
          </p:cNvCxnSpPr>
          <p:nvPr/>
        </p:nvCxnSpPr>
        <p:spPr>
          <a:xfrm>
            <a:off x="8795002" y="2819907"/>
            <a:ext cx="616812" cy="2733609"/>
          </a:xfrm>
          <a:prstGeom prst="bentConnector3">
            <a:avLst>
              <a:gd name="adj1" fmla="val 18336"/>
            </a:avLst>
          </a:prstGeom>
        </p:spPr>
        <p:style>
          <a:lnRef idx="1">
            <a:schemeClr val="accent4"/>
          </a:lnRef>
          <a:fillRef idx="3">
            <a:schemeClr val="accent4"/>
          </a:fillRef>
          <a:effectRef idx="2">
            <a:schemeClr val="accent4"/>
          </a:effectRef>
          <a:fontRef idx="minor">
            <a:schemeClr val="lt1"/>
          </a:fontRef>
        </p:style>
      </p:cxnSp>
      <p:sp>
        <p:nvSpPr>
          <p:cNvPr id="129" name="Rectángulo redondeado 21">
            <a:extLst>
              <a:ext uri="{FF2B5EF4-FFF2-40B4-BE49-F238E27FC236}">
                <a16:creationId xmlns:a16="http://schemas.microsoft.com/office/drawing/2014/main" id="{3F1328C3-547A-4CF2-9BCC-593E333189C8}"/>
              </a:ext>
            </a:extLst>
          </p:cNvPr>
          <p:cNvSpPr/>
          <p:nvPr/>
        </p:nvSpPr>
        <p:spPr>
          <a:xfrm>
            <a:off x="1374960" y="6163599"/>
            <a:ext cx="782928" cy="315587"/>
          </a:xfrm>
          <a:prstGeom prst="roundRect">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s-CO"/>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CO" sz="1050" dirty="0">
                <a:solidFill>
                  <a:schemeClr val="bg1"/>
                </a:solidFill>
              </a:rPr>
              <a:t>ADRES</a:t>
            </a:r>
          </a:p>
        </p:txBody>
      </p:sp>
      <p:cxnSp>
        <p:nvCxnSpPr>
          <p:cNvPr id="130" name="Conector: angular 129">
            <a:extLst>
              <a:ext uri="{FF2B5EF4-FFF2-40B4-BE49-F238E27FC236}">
                <a16:creationId xmlns:a16="http://schemas.microsoft.com/office/drawing/2014/main" id="{375F306B-50CB-409B-9A65-D0B1EB07F27B}"/>
              </a:ext>
            </a:extLst>
          </p:cNvPr>
          <p:cNvCxnSpPr>
            <a:cxnSpLocks/>
          </p:cNvCxnSpPr>
          <p:nvPr/>
        </p:nvCxnSpPr>
        <p:spPr>
          <a:xfrm rot="16200000" flipH="1">
            <a:off x="-359346" y="4612487"/>
            <a:ext cx="2425344" cy="1043268"/>
          </a:xfrm>
          <a:prstGeom prst="bentConnector2">
            <a:avLst/>
          </a:prstGeom>
        </p:spPr>
        <p:style>
          <a:lnRef idx="1">
            <a:schemeClr val="accent4"/>
          </a:lnRef>
          <a:fillRef idx="3">
            <a:schemeClr val="accent4"/>
          </a:fillRef>
          <a:effectRef idx="2">
            <a:schemeClr val="accent4"/>
          </a:effectRef>
          <a:fontRef idx="minor">
            <a:schemeClr val="lt1"/>
          </a:fontRef>
        </p:style>
      </p:cxnSp>
    </p:spTree>
    <p:extLst>
      <p:ext uri="{BB962C8B-B14F-4D97-AF65-F5344CB8AC3E}">
        <p14:creationId xmlns:p14="http://schemas.microsoft.com/office/powerpoint/2010/main" val="221700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50" fill="hold">
                                          <p:stCondLst>
                                            <p:cond delay="0"/>
                                          </p:stCondLst>
                                        </p:cTn>
                                        <p:tgtEl>
                                          <p:spTgt spid="40"/>
                                        </p:tgtEl>
                                        <p:attrNameLst>
                                          <p:attrName>r</p:attrName>
                                        </p:attrNameLst>
                                      </p:cBhvr>
                                    </p:animRot>
                                    <p:animRot by="-240000">
                                      <p:cBhvr>
                                        <p:cTn id="7" dur="300" fill="hold">
                                          <p:stCondLst>
                                            <p:cond delay="300"/>
                                          </p:stCondLst>
                                        </p:cTn>
                                        <p:tgtEl>
                                          <p:spTgt spid="40"/>
                                        </p:tgtEl>
                                        <p:attrNameLst>
                                          <p:attrName>r</p:attrName>
                                        </p:attrNameLst>
                                      </p:cBhvr>
                                    </p:animRot>
                                    <p:animRot by="240000">
                                      <p:cBhvr>
                                        <p:cTn id="8" dur="300" fill="hold">
                                          <p:stCondLst>
                                            <p:cond delay="600"/>
                                          </p:stCondLst>
                                        </p:cTn>
                                        <p:tgtEl>
                                          <p:spTgt spid="40"/>
                                        </p:tgtEl>
                                        <p:attrNameLst>
                                          <p:attrName>r</p:attrName>
                                        </p:attrNameLst>
                                      </p:cBhvr>
                                    </p:animRot>
                                    <p:animRot by="-240000">
                                      <p:cBhvr>
                                        <p:cTn id="9" dur="300" fill="hold">
                                          <p:stCondLst>
                                            <p:cond delay="900"/>
                                          </p:stCondLst>
                                        </p:cTn>
                                        <p:tgtEl>
                                          <p:spTgt spid="40"/>
                                        </p:tgtEl>
                                        <p:attrNameLst>
                                          <p:attrName>r</p:attrName>
                                        </p:attrNameLst>
                                      </p:cBhvr>
                                    </p:animRot>
                                    <p:animRot by="120000">
                                      <p:cBhvr>
                                        <p:cTn id="10" dur="300" fill="hold">
                                          <p:stCondLst>
                                            <p:cond delay="1200"/>
                                          </p:stCondLst>
                                        </p:cTn>
                                        <p:tgtEl>
                                          <p:spTgt spid="40"/>
                                        </p:tgtEl>
                                        <p:attrNameLst>
                                          <p:attrName>r</p:attrName>
                                        </p:attrNameLst>
                                      </p:cBhvr>
                                    </p:animRot>
                                  </p:childTnLst>
                                </p:cTn>
                              </p:par>
                              <p:par>
                                <p:cTn id="11" presetID="32" presetClass="emph" presetSubtype="0" fill="hold" grpId="0" nodeType="withEffect">
                                  <p:stCondLst>
                                    <p:cond delay="0"/>
                                  </p:stCondLst>
                                  <p:childTnLst>
                                    <p:animRot by="120000">
                                      <p:cBhvr>
                                        <p:cTn id="12" dur="150" fill="hold">
                                          <p:stCondLst>
                                            <p:cond delay="0"/>
                                          </p:stCondLst>
                                        </p:cTn>
                                        <p:tgtEl>
                                          <p:spTgt spid="62"/>
                                        </p:tgtEl>
                                        <p:attrNameLst>
                                          <p:attrName>r</p:attrName>
                                        </p:attrNameLst>
                                      </p:cBhvr>
                                    </p:animRot>
                                    <p:animRot by="-240000">
                                      <p:cBhvr>
                                        <p:cTn id="13" dur="300" fill="hold">
                                          <p:stCondLst>
                                            <p:cond delay="300"/>
                                          </p:stCondLst>
                                        </p:cTn>
                                        <p:tgtEl>
                                          <p:spTgt spid="62"/>
                                        </p:tgtEl>
                                        <p:attrNameLst>
                                          <p:attrName>r</p:attrName>
                                        </p:attrNameLst>
                                      </p:cBhvr>
                                    </p:animRot>
                                    <p:animRot by="240000">
                                      <p:cBhvr>
                                        <p:cTn id="14" dur="300" fill="hold">
                                          <p:stCondLst>
                                            <p:cond delay="600"/>
                                          </p:stCondLst>
                                        </p:cTn>
                                        <p:tgtEl>
                                          <p:spTgt spid="62"/>
                                        </p:tgtEl>
                                        <p:attrNameLst>
                                          <p:attrName>r</p:attrName>
                                        </p:attrNameLst>
                                      </p:cBhvr>
                                    </p:animRot>
                                    <p:animRot by="-240000">
                                      <p:cBhvr>
                                        <p:cTn id="15" dur="300" fill="hold">
                                          <p:stCondLst>
                                            <p:cond delay="900"/>
                                          </p:stCondLst>
                                        </p:cTn>
                                        <p:tgtEl>
                                          <p:spTgt spid="62"/>
                                        </p:tgtEl>
                                        <p:attrNameLst>
                                          <p:attrName>r</p:attrName>
                                        </p:attrNameLst>
                                      </p:cBhvr>
                                    </p:animRot>
                                    <p:animRot by="120000">
                                      <p:cBhvr>
                                        <p:cTn id="16" dur="300" fill="hold">
                                          <p:stCondLst>
                                            <p:cond delay="1200"/>
                                          </p:stCondLst>
                                        </p:cTn>
                                        <p:tgtEl>
                                          <p:spTgt spid="62"/>
                                        </p:tgtEl>
                                        <p:attrNameLst>
                                          <p:attrName>r</p:attrName>
                                        </p:attrNameLst>
                                      </p:cBhvr>
                                    </p:animRot>
                                  </p:childTnLst>
                                </p:cTn>
                              </p:par>
                              <p:par>
                                <p:cTn id="17" presetID="32" presetClass="emph" presetSubtype="0" fill="hold" grpId="0" nodeType="withEffect">
                                  <p:stCondLst>
                                    <p:cond delay="0"/>
                                  </p:stCondLst>
                                  <p:childTnLst>
                                    <p:animRot by="120000">
                                      <p:cBhvr>
                                        <p:cTn id="18" dur="150" fill="hold">
                                          <p:stCondLst>
                                            <p:cond delay="0"/>
                                          </p:stCondLst>
                                        </p:cTn>
                                        <p:tgtEl>
                                          <p:spTgt spid="63"/>
                                        </p:tgtEl>
                                        <p:attrNameLst>
                                          <p:attrName>r</p:attrName>
                                        </p:attrNameLst>
                                      </p:cBhvr>
                                    </p:animRot>
                                    <p:animRot by="-240000">
                                      <p:cBhvr>
                                        <p:cTn id="19" dur="300" fill="hold">
                                          <p:stCondLst>
                                            <p:cond delay="300"/>
                                          </p:stCondLst>
                                        </p:cTn>
                                        <p:tgtEl>
                                          <p:spTgt spid="63"/>
                                        </p:tgtEl>
                                        <p:attrNameLst>
                                          <p:attrName>r</p:attrName>
                                        </p:attrNameLst>
                                      </p:cBhvr>
                                    </p:animRot>
                                    <p:animRot by="240000">
                                      <p:cBhvr>
                                        <p:cTn id="20" dur="300" fill="hold">
                                          <p:stCondLst>
                                            <p:cond delay="600"/>
                                          </p:stCondLst>
                                        </p:cTn>
                                        <p:tgtEl>
                                          <p:spTgt spid="63"/>
                                        </p:tgtEl>
                                        <p:attrNameLst>
                                          <p:attrName>r</p:attrName>
                                        </p:attrNameLst>
                                      </p:cBhvr>
                                    </p:animRot>
                                    <p:animRot by="-240000">
                                      <p:cBhvr>
                                        <p:cTn id="21" dur="300" fill="hold">
                                          <p:stCondLst>
                                            <p:cond delay="900"/>
                                          </p:stCondLst>
                                        </p:cTn>
                                        <p:tgtEl>
                                          <p:spTgt spid="63"/>
                                        </p:tgtEl>
                                        <p:attrNameLst>
                                          <p:attrName>r</p:attrName>
                                        </p:attrNameLst>
                                      </p:cBhvr>
                                    </p:animRot>
                                    <p:animRot by="120000">
                                      <p:cBhvr>
                                        <p:cTn id="22" dur="300" fill="hold">
                                          <p:stCondLst>
                                            <p:cond delay="1200"/>
                                          </p:stCondLst>
                                        </p:cTn>
                                        <p:tgtEl>
                                          <p:spTgt spid="63"/>
                                        </p:tgtEl>
                                        <p:attrNameLst>
                                          <p:attrName>r</p:attrName>
                                        </p:attrNameLst>
                                      </p:cBhvr>
                                    </p:animRot>
                                  </p:childTnLst>
                                </p:cTn>
                              </p:par>
                              <p:par>
                                <p:cTn id="23" presetID="32" presetClass="emph" presetSubtype="0" fill="hold" grpId="0" nodeType="withEffect">
                                  <p:stCondLst>
                                    <p:cond delay="0"/>
                                  </p:stCondLst>
                                  <p:childTnLst>
                                    <p:animRot by="120000">
                                      <p:cBhvr>
                                        <p:cTn id="24" dur="150" fill="hold">
                                          <p:stCondLst>
                                            <p:cond delay="0"/>
                                          </p:stCondLst>
                                        </p:cTn>
                                        <p:tgtEl>
                                          <p:spTgt spid="64"/>
                                        </p:tgtEl>
                                        <p:attrNameLst>
                                          <p:attrName>r</p:attrName>
                                        </p:attrNameLst>
                                      </p:cBhvr>
                                    </p:animRot>
                                    <p:animRot by="-240000">
                                      <p:cBhvr>
                                        <p:cTn id="25" dur="300" fill="hold">
                                          <p:stCondLst>
                                            <p:cond delay="300"/>
                                          </p:stCondLst>
                                        </p:cTn>
                                        <p:tgtEl>
                                          <p:spTgt spid="64"/>
                                        </p:tgtEl>
                                        <p:attrNameLst>
                                          <p:attrName>r</p:attrName>
                                        </p:attrNameLst>
                                      </p:cBhvr>
                                    </p:animRot>
                                    <p:animRot by="240000">
                                      <p:cBhvr>
                                        <p:cTn id="26" dur="300" fill="hold">
                                          <p:stCondLst>
                                            <p:cond delay="600"/>
                                          </p:stCondLst>
                                        </p:cTn>
                                        <p:tgtEl>
                                          <p:spTgt spid="64"/>
                                        </p:tgtEl>
                                        <p:attrNameLst>
                                          <p:attrName>r</p:attrName>
                                        </p:attrNameLst>
                                      </p:cBhvr>
                                    </p:animRot>
                                    <p:animRot by="-240000">
                                      <p:cBhvr>
                                        <p:cTn id="27" dur="300" fill="hold">
                                          <p:stCondLst>
                                            <p:cond delay="900"/>
                                          </p:stCondLst>
                                        </p:cTn>
                                        <p:tgtEl>
                                          <p:spTgt spid="64"/>
                                        </p:tgtEl>
                                        <p:attrNameLst>
                                          <p:attrName>r</p:attrName>
                                        </p:attrNameLst>
                                      </p:cBhvr>
                                    </p:animRot>
                                    <p:animRot by="120000">
                                      <p:cBhvr>
                                        <p:cTn id="28" dur="300" fill="hold">
                                          <p:stCondLst>
                                            <p:cond delay="1200"/>
                                          </p:stCondLst>
                                        </p:cTn>
                                        <p:tgtEl>
                                          <p:spTgt spid="64"/>
                                        </p:tgtEl>
                                        <p:attrNameLst>
                                          <p:attrName>r</p:attrName>
                                        </p:attrNameLst>
                                      </p:cBhvr>
                                    </p:animRot>
                                  </p:childTnLst>
                                </p:cTn>
                              </p:par>
                              <p:par>
                                <p:cTn id="29" presetID="32" presetClass="emph" presetSubtype="0" fill="hold" grpId="0" nodeType="withEffect">
                                  <p:stCondLst>
                                    <p:cond delay="0"/>
                                  </p:stCondLst>
                                  <p:childTnLst>
                                    <p:animRot by="120000">
                                      <p:cBhvr>
                                        <p:cTn id="30" dur="150" fill="hold">
                                          <p:stCondLst>
                                            <p:cond delay="0"/>
                                          </p:stCondLst>
                                        </p:cTn>
                                        <p:tgtEl>
                                          <p:spTgt spid="65"/>
                                        </p:tgtEl>
                                        <p:attrNameLst>
                                          <p:attrName>r</p:attrName>
                                        </p:attrNameLst>
                                      </p:cBhvr>
                                    </p:animRot>
                                    <p:animRot by="-240000">
                                      <p:cBhvr>
                                        <p:cTn id="31" dur="300" fill="hold">
                                          <p:stCondLst>
                                            <p:cond delay="300"/>
                                          </p:stCondLst>
                                        </p:cTn>
                                        <p:tgtEl>
                                          <p:spTgt spid="65"/>
                                        </p:tgtEl>
                                        <p:attrNameLst>
                                          <p:attrName>r</p:attrName>
                                        </p:attrNameLst>
                                      </p:cBhvr>
                                    </p:animRot>
                                    <p:animRot by="240000">
                                      <p:cBhvr>
                                        <p:cTn id="32" dur="300" fill="hold">
                                          <p:stCondLst>
                                            <p:cond delay="600"/>
                                          </p:stCondLst>
                                        </p:cTn>
                                        <p:tgtEl>
                                          <p:spTgt spid="65"/>
                                        </p:tgtEl>
                                        <p:attrNameLst>
                                          <p:attrName>r</p:attrName>
                                        </p:attrNameLst>
                                      </p:cBhvr>
                                    </p:animRot>
                                    <p:animRot by="-240000">
                                      <p:cBhvr>
                                        <p:cTn id="33" dur="300" fill="hold">
                                          <p:stCondLst>
                                            <p:cond delay="900"/>
                                          </p:stCondLst>
                                        </p:cTn>
                                        <p:tgtEl>
                                          <p:spTgt spid="65"/>
                                        </p:tgtEl>
                                        <p:attrNameLst>
                                          <p:attrName>r</p:attrName>
                                        </p:attrNameLst>
                                      </p:cBhvr>
                                    </p:animRot>
                                    <p:animRot by="120000">
                                      <p:cBhvr>
                                        <p:cTn id="34" dur="300" fill="hold">
                                          <p:stCondLst>
                                            <p:cond delay="1200"/>
                                          </p:stCondLst>
                                        </p:cTn>
                                        <p:tgtEl>
                                          <p:spTgt spid="65"/>
                                        </p:tgtEl>
                                        <p:attrNameLst>
                                          <p:attrName>r</p:attrName>
                                        </p:attrNameLst>
                                      </p:cBhvr>
                                    </p:animRot>
                                  </p:childTnLst>
                                </p:cTn>
                              </p:par>
                              <p:par>
                                <p:cTn id="35" presetID="32" presetClass="emph" presetSubtype="0" fill="hold" grpId="0" nodeType="withEffect">
                                  <p:stCondLst>
                                    <p:cond delay="0"/>
                                  </p:stCondLst>
                                  <p:childTnLst>
                                    <p:animRot by="120000">
                                      <p:cBhvr>
                                        <p:cTn id="36" dur="150" fill="hold">
                                          <p:stCondLst>
                                            <p:cond delay="0"/>
                                          </p:stCondLst>
                                        </p:cTn>
                                        <p:tgtEl>
                                          <p:spTgt spid="68"/>
                                        </p:tgtEl>
                                        <p:attrNameLst>
                                          <p:attrName>r</p:attrName>
                                        </p:attrNameLst>
                                      </p:cBhvr>
                                    </p:animRot>
                                    <p:animRot by="-240000">
                                      <p:cBhvr>
                                        <p:cTn id="37" dur="300" fill="hold">
                                          <p:stCondLst>
                                            <p:cond delay="300"/>
                                          </p:stCondLst>
                                        </p:cTn>
                                        <p:tgtEl>
                                          <p:spTgt spid="68"/>
                                        </p:tgtEl>
                                        <p:attrNameLst>
                                          <p:attrName>r</p:attrName>
                                        </p:attrNameLst>
                                      </p:cBhvr>
                                    </p:animRot>
                                    <p:animRot by="240000">
                                      <p:cBhvr>
                                        <p:cTn id="38" dur="300" fill="hold">
                                          <p:stCondLst>
                                            <p:cond delay="600"/>
                                          </p:stCondLst>
                                        </p:cTn>
                                        <p:tgtEl>
                                          <p:spTgt spid="68"/>
                                        </p:tgtEl>
                                        <p:attrNameLst>
                                          <p:attrName>r</p:attrName>
                                        </p:attrNameLst>
                                      </p:cBhvr>
                                    </p:animRot>
                                    <p:animRot by="-240000">
                                      <p:cBhvr>
                                        <p:cTn id="39" dur="300" fill="hold">
                                          <p:stCondLst>
                                            <p:cond delay="900"/>
                                          </p:stCondLst>
                                        </p:cTn>
                                        <p:tgtEl>
                                          <p:spTgt spid="68"/>
                                        </p:tgtEl>
                                        <p:attrNameLst>
                                          <p:attrName>r</p:attrName>
                                        </p:attrNameLst>
                                      </p:cBhvr>
                                    </p:animRot>
                                    <p:animRot by="120000">
                                      <p:cBhvr>
                                        <p:cTn id="40" dur="300" fill="hold">
                                          <p:stCondLst>
                                            <p:cond delay="1200"/>
                                          </p:stCondLst>
                                        </p:cTn>
                                        <p:tgtEl>
                                          <p:spTgt spid="68"/>
                                        </p:tgtEl>
                                        <p:attrNameLst>
                                          <p:attrName>r</p:attrName>
                                        </p:attrNameLst>
                                      </p:cBhvr>
                                    </p:animRot>
                                  </p:childTnLst>
                                </p:cTn>
                              </p:par>
                              <p:par>
                                <p:cTn id="41" presetID="32" presetClass="emph" presetSubtype="0" fill="hold" grpId="0" nodeType="withEffect">
                                  <p:stCondLst>
                                    <p:cond delay="0"/>
                                  </p:stCondLst>
                                  <p:childTnLst>
                                    <p:animRot by="120000">
                                      <p:cBhvr>
                                        <p:cTn id="42" dur="150" fill="hold">
                                          <p:stCondLst>
                                            <p:cond delay="0"/>
                                          </p:stCondLst>
                                        </p:cTn>
                                        <p:tgtEl>
                                          <p:spTgt spid="69"/>
                                        </p:tgtEl>
                                        <p:attrNameLst>
                                          <p:attrName>r</p:attrName>
                                        </p:attrNameLst>
                                      </p:cBhvr>
                                    </p:animRot>
                                    <p:animRot by="-240000">
                                      <p:cBhvr>
                                        <p:cTn id="43" dur="300" fill="hold">
                                          <p:stCondLst>
                                            <p:cond delay="300"/>
                                          </p:stCondLst>
                                        </p:cTn>
                                        <p:tgtEl>
                                          <p:spTgt spid="69"/>
                                        </p:tgtEl>
                                        <p:attrNameLst>
                                          <p:attrName>r</p:attrName>
                                        </p:attrNameLst>
                                      </p:cBhvr>
                                    </p:animRot>
                                    <p:animRot by="240000">
                                      <p:cBhvr>
                                        <p:cTn id="44" dur="300" fill="hold">
                                          <p:stCondLst>
                                            <p:cond delay="600"/>
                                          </p:stCondLst>
                                        </p:cTn>
                                        <p:tgtEl>
                                          <p:spTgt spid="69"/>
                                        </p:tgtEl>
                                        <p:attrNameLst>
                                          <p:attrName>r</p:attrName>
                                        </p:attrNameLst>
                                      </p:cBhvr>
                                    </p:animRot>
                                    <p:animRot by="-240000">
                                      <p:cBhvr>
                                        <p:cTn id="45" dur="300" fill="hold">
                                          <p:stCondLst>
                                            <p:cond delay="900"/>
                                          </p:stCondLst>
                                        </p:cTn>
                                        <p:tgtEl>
                                          <p:spTgt spid="69"/>
                                        </p:tgtEl>
                                        <p:attrNameLst>
                                          <p:attrName>r</p:attrName>
                                        </p:attrNameLst>
                                      </p:cBhvr>
                                    </p:animRot>
                                    <p:animRot by="120000">
                                      <p:cBhvr>
                                        <p:cTn id="46" dur="300" fill="hold">
                                          <p:stCondLst>
                                            <p:cond delay="1200"/>
                                          </p:stCondLst>
                                        </p:cTn>
                                        <p:tgtEl>
                                          <p:spTgt spid="69"/>
                                        </p:tgtEl>
                                        <p:attrNameLst>
                                          <p:attrName>r</p:attrName>
                                        </p:attrNameLst>
                                      </p:cBhvr>
                                    </p:animRot>
                                  </p:childTnLst>
                                </p:cTn>
                              </p:par>
                              <p:par>
                                <p:cTn id="47" presetID="32" presetClass="emph" presetSubtype="0" fill="hold" grpId="0" nodeType="withEffect">
                                  <p:stCondLst>
                                    <p:cond delay="0"/>
                                  </p:stCondLst>
                                  <p:childTnLst>
                                    <p:animRot by="120000">
                                      <p:cBhvr>
                                        <p:cTn id="48" dur="150" fill="hold">
                                          <p:stCondLst>
                                            <p:cond delay="0"/>
                                          </p:stCondLst>
                                        </p:cTn>
                                        <p:tgtEl>
                                          <p:spTgt spid="70"/>
                                        </p:tgtEl>
                                        <p:attrNameLst>
                                          <p:attrName>r</p:attrName>
                                        </p:attrNameLst>
                                      </p:cBhvr>
                                    </p:animRot>
                                    <p:animRot by="-240000">
                                      <p:cBhvr>
                                        <p:cTn id="49" dur="300" fill="hold">
                                          <p:stCondLst>
                                            <p:cond delay="300"/>
                                          </p:stCondLst>
                                        </p:cTn>
                                        <p:tgtEl>
                                          <p:spTgt spid="70"/>
                                        </p:tgtEl>
                                        <p:attrNameLst>
                                          <p:attrName>r</p:attrName>
                                        </p:attrNameLst>
                                      </p:cBhvr>
                                    </p:animRot>
                                    <p:animRot by="240000">
                                      <p:cBhvr>
                                        <p:cTn id="50" dur="300" fill="hold">
                                          <p:stCondLst>
                                            <p:cond delay="600"/>
                                          </p:stCondLst>
                                        </p:cTn>
                                        <p:tgtEl>
                                          <p:spTgt spid="70"/>
                                        </p:tgtEl>
                                        <p:attrNameLst>
                                          <p:attrName>r</p:attrName>
                                        </p:attrNameLst>
                                      </p:cBhvr>
                                    </p:animRot>
                                    <p:animRot by="-240000">
                                      <p:cBhvr>
                                        <p:cTn id="51" dur="300" fill="hold">
                                          <p:stCondLst>
                                            <p:cond delay="900"/>
                                          </p:stCondLst>
                                        </p:cTn>
                                        <p:tgtEl>
                                          <p:spTgt spid="70"/>
                                        </p:tgtEl>
                                        <p:attrNameLst>
                                          <p:attrName>r</p:attrName>
                                        </p:attrNameLst>
                                      </p:cBhvr>
                                    </p:animRot>
                                    <p:animRot by="120000">
                                      <p:cBhvr>
                                        <p:cTn id="52" dur="300" fill="hold">
                                          <p:stCondLst>
                                            <p:cond delay="120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2" grpId="0" animBg="1"/>
      <p:bldP spid="63" grpId="0" animBg="1"/>
      <p:bldP spid="64" grpId="0" animBg="1"/>
      <p:bldP spid="65" grpId="0" animBg="1"/>
      <p:bldP spid="68" grpId="0" animBg="1"/>
      <p:bldP spid="69" grpId="0" animBg="1"/>
      <p:bldP spid="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15</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3" name="Elipse 2">
            <a:extLst>
              <a:ext uri="{FF2B5EF4-FFF2-40B4-BE49-F238E27FC236}">
                <a16:creationId xmlns:a16="http://schemas.microsoft.com/office/drawing/2014/main" id="{62E87EAF-BD35-4594-81B2-9DE8B851C350}"/>
              </a:ext>
            </a:extLst>
          </p:cNvPr>
          <p:cNvSpPr/>
          <p:nvPr/>
        </p:nvSpPr>
        <p:spPr>
          <a:xfrm>
            <a:off x="965200" y="1869921"/>
            <a:ext cx="3149600" cy="3101467"/>
          </a:xfrm>
          <a:prstGeom prst="ellipse">
            <a:avLst/>
          </a:prstGeom>
          <a:solidFill>
            <a:schemeClr val="accent6">
              <a:lumMod val="40000"/>
              <a:lumOff val="60000"/>
            </a:schemeClr>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solidFill>
                <a:schemeClr val="lt1"/>
              </a:solidFill>
            </a:endParaRPr>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03344" y="94663"/>
            <a:ext cx="4193850" cy="955167"/>
          </a:xfrm>
        </p:spPr>
        <p:txBody>
          <a:bodyPr rtlCol="0">
            <a:scene3d>
              <a:camera prst="orthographicFront"/>
              <a:lightRig rig="soft" dir="t">
                <a:rot lat="0" lon="0" rev="15600000"/>
              </a:lightRig>
            </a:scene3d>
            <a:sp3d extrusionH="57150" prstMaterial="softEdge">
              <a:bevelT w="25400" h="38100"/>
            </a:sp3d>
          </a:bodyPr>
          <a:lstStyle/>
          <a:p>
            <a:pPr algn="ct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CAMBIOS DE GOBIERNO</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pic>
        <p:nvPicPr>
          <p:cNvPr id="6146" name="Picture 2" descr="Resultado de imagen para validar png">
            <a:extLst>
              <a:ext uri="{FF2B5EF4-FFF2-40B4-BE49-F238E27FC236}">
                <a16:creationId xmlns:a16="http://schemas.microsoft.com/office/drawing/2014/main" id="{0B7084F1-CA4C-42A4-BBFC-C1B94FDE3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519" y="2279155"/>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13" name="Imagen 112">
            <a:extLst>
              <a:ext uri="{FF2B5EF4-FFF2-40B4-BE49-F238E27FC236}">
                <a16:creationId xmlns:a16="http://schemas.microsoft.com/office/drawing/2014/main" id="{2B3AA21D-66F4-48F4-8D22-8BE4394DECD1}"/>
              </a:ext>
            </a:extLst>
          </p:cNvPr>
          <p:cNvPicPr>
            <a:picLocks noChangeAspect="1"/>
          </p:cNvPicPr>
          <p:nvPr/>
        </p:nvPicPr>
        <p:blipFill rotWithShape="1">
          <a:blip r:embed="rId5"/>
          <a:srcRect l="73294" b="13016"/>
          <a:stretch/>
        </p:blipFill>
        <p:spPr>
          <a:xfrm>
            <a:off x="2244554" y="3874846"/>
            <a:ext cx="517830" cy="550958"/>
          </a:xfrm>
          <a:prstGeom prst="rect">
            <a:avLst/>
          </a:prstGeom>
        </p:spPr>
      </p:pic>
      <p:pic>
        <p:nvPicPr>
          <p:cNvPr id="114" name="Picture 34" descr="Resultado de imagen para vision  png">
            <a:extLst>
              <a:ext uri="{FF2B5EF4-FFF2-40B4-BE49-F238E27FC236}">
                <a16:creationId xmlns:a16="http://schemas.microsoft.com/office/drawing/2014/main" id="{69BDBDCF-23BE-4F9A-BDF0-FC794C734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1510288" y="3765055"/>
            <a:ext cx="552862" cy="38527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34" descr="Resultado de imagen para vision  png">
            <a:extLst>
              <a:ext uri="{FF2B5EF4-FFF2-40B4-BE49-F238E27FC236}">
                <a16:creationId xmlns:a16="http://schemas.microsoft.com/office/drawing/2014/main" id="{FD1F05F9-6091-450C-B371-06B41301D7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865409" y="3782025"/>
            <a:ext cx="552862" cy="385270"/>
          </a:xfrm>
          <a:prstGeom prst="rect">
            <a:avLst/>
          </a:prstGeom>
          <a:noFill/>
          <a:extLst>
            <a:ext uri="{909E8E84-426E-40DD-AFC4-6F175D3DCCD1}">
              <a14:hiddenFill xmlns:a14="http://schemas.microsoft.com/office/drawing/2010/main">
                <a:solidFill>
                  <a:srgbClr val="FFFFFF"/>
                </a:solidFill>
              </a14:hiddenFill>
            </a:ext>
          </a:extLst>
        </p:spPr>
      </p:pic>
      <p:sp>
        <p:nvSpPr>
          <p:cNvPr id="117" name="Elipse 116">
            <a:extLst>
              <a:ext uri="{FF2B5EF4-FFF2-40B4-BE49-F238E27FC236}">
                <a16:creationId xmlns:a16="http://schemas.microsoft.com/office/drawing/2014/main" id="{1EEDEC13-F8E1-43DE-9A30-65DEFCE84FAB}"/>
              </a:ext>
            </a:extLst>
          </p:cNvPr>
          <p:cNvSpPr/>
          <p:nvPr/>
        </p:nvSpPr>
        <p:spPr>
          <a:xfrm>
            <a:off x="4540444" y="1932087"/>
            <a:ext cx="3149600" cy="3101467"/>
          </a:xfrm>
          <a:prstGeom prst="ellipse">
            <a:avLst/>
          </a:prstGeom>
          <a:solidFill>
            <a:schemeClr val="accent6">
              <a:lumMod val="40000"/>
              <a:lumOff val="60000"/>
            </a:schemeClr>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solidFill>
                <a:schemeClr val="lt1"/>
              </a:solidFill>
            </a:endParaRPr>
          </a:p>
        </p:txBody>
      </p:sp>
      <p:pic>
        <p:nvPicPr>
          <p:cNvPr id="6148" name="Picture 4" descr="Resultado de imagen para eficiencia png">
            <a:extLst>
              <a:ext uri="{FF2B5EF4-FFF2-40B4-BE49-F238E27FC236}">
                <a16:creationId xmlns:a16="http://schemas.microsoft.com/office/drawing/2014/main" id="{7161D815-9A82-4723-B7AA-3CB90AE35E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8250" y="2463138"/>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Elipse 3">
            <a:extLst>
              <a:ext uri="{FF2B5EF4-FFF2-40B4-BE49-F238E27FC236}">
                <a16:creationId xmlns:a16="http://schemas.microsoft.com/office/drawing/2014/main" id="{42929344-EBE3-4F1F-ABA5-4058C78C8889}"/>
              </a:ext>
            </a:extLst>
          </p:cNvPr>
          <p:cNvSpPr/>
          <p:nvPr/>
        </p:nvSpPr>
        <p:spPr>
          <a:xfrm>
            <a:off x="5769744" y="2463138"/>
            <a:ext cx="596900" cy="590911"/>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a:solidFill>
                <a:schemeClr val="lt1"/>
              </a:solidFill>
            </a:endParaRPr>
          </a:p>
        </p:txBody>
      </p:sp>
      <p:pic>
        <p:nvPicPr>
          <p:cNvPr id="6152" name="Picture 8" descr="Resultado de imagen para lupa png">
            <a:extLst>
              <a:ext uri="{FF2B5EF4-FFF2-40B4-BE49-F238E27FC236}">
                <a16:creationId xmlns:a16="http://schemas.microsoft.com/office/drawing/2014/main" id="{E4AEF593-CB49-4E38-849B-C7F61A7ED2DB}"/>
              </a:ext>
            </a:extLst>
          </p:cNvPr>
          <p:cNvPicPr>
            <a:picLocks noChangeAspect="1" noChangeArrowheads="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flipH="1">
            <a:off x="5875289" y="2545327"/>
            <a:ext cx="385811" cy="38581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21B82F8-7240-4235-A7B5-7833C5BA05DB}"/>
              </a:ext>
            </a:extLst>
          </p:cNvPr>
          <p:cNvSpPr txBox="1"/>
          <p:nvPr/>
        </p:nvSpPr>
        <p:spPr>
          <a:xfrm>
            <a:off x="5195588" y="1562755"/>
            <a:ext cx="1948162" cy="369332"/>
          </a:xfrm>
          <a:prstGeom prst="rect">
            <a:avLst/>
          </a:prstGeom>
          <a:noFill/>
        </p:spPr>
        <p:txBody>
          <a:bodyPr wrap="none" rtlCol="0">
            <a:spAutoFit/>
          </a:bodyPr>
          <a:lstStyle/>
          <a:p>
            <a:r>
              <a:rPr lang="es-CO" dirty="0"/>
              <a:t>BD No relacionales</a:t>
            </a:r>
          </a:p>
        </p:txBody>
      </p:sp>
      <p:sp>
        <p:nvSpPr>
          <p:cNvPr id="118" name="CuadroTexto 117">
            <a:extLst>
              <a:ext uri="{FF2B5EF4-FFF2-40B4-BE49-F238E27FC236}">
                <a16:creationId xmlns:a16="http://schemas.microsoft.com/office/drawing/2014/main" id="{C73924C3-E106-4F12-A42F-DD44490BFC9F}"/>
              </a:ext>
            </a:extLst>
          </p:cNvPr>
          <p:cNvSpPr txBox="1"/>
          <p:nvPr/>
        </p:nvSpPr>
        <p:spPr>
          <a:xfrm>
            <a:off x="1995413" y="1474840"/>
            <a:ext cx="1016112" cy="369332"/>
          </a:xfrm>
          <a:prstGeom prst="rect">
            <a:avLst/>
          </a:prstGeom>
          <a:noFill/>
        </p:spPr>
        <p:txBody>
          <a:bodyPr wrap="none" rtlCol="0">
            <a:spAutoFit/>
          </a:bodyPr>
          <a:lstStyle/>
          <a:p>
            <a:r>
              <a:rPr lang="es-CO" dirty="0"/>
              <a:t>Procesos</a:t>
            </a:r>
          </a:p>
        </p:txBody>
      </p:sp>
      <p:sp>
        <p:nvSpPr>
          <p:cNvPr id="119" name="Elipse 118">
            <a:extLst>
              <a:ext uri="{FF2B5EF4-FFF2-40B4-BE49-F238E27FC236}">
                <a16:creationId xmlns:a16="http://schemas.microsoft.com/office/drawing/2014/main" id="{4B9949F5-A0C7-4DE7-9F65-1189E9D22032}"/>
              </a:ext>
            </a:extLst>
          </p:cNvPr>
          <p:cNvSpPr/>
          <p:nvPr/>
        </p:nvSpPr>
        <p:spPr>
          <a:xfrm>
            <a:off x="8147050" y="1960154"/>
            <a:ext cx="3149600" cy="3101467"/>
          </a:xfrm>
          <a:prstGeom prst="ellipse">
            <a:avLst/>
          </a:prstGeom>
          <a:solidFill>
            <a:schemeClr val="accent6">
              <a:lumMod val="40000"/>
              <a:lumOff val="60000"/>
            </a:schemeClr>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solidFill>
                <a:schemeClr val="lt1"/>
              </a:solidFill>
            </a:endParaRPr>
          </a:p>
        </p:txBody>
      </p:sp>
      <p:sp>
        <p:nvSpPr>
          <p:cNvPr id="121" name="CuadroTexto 120">
            <a:extLst>
              <a:ext uri="{FF2B5EF4-FFF2-40B4-BE49-F238E27FC236}">
                <a16:creationId xmlns:a16="http://schemas.microsoft.com/office/drawing/2014/main" id="{AC657A87-24FF-44E0-A509-6BF2519965B5}"/>
              </a:ext>
            </a:extLst>
          </p:cNvPr>
          <p:cNvSpPr txBox="1"/>
          <p:nvPr/>
        </p:nvSpPr>
        <p:spPr>
          <a:xfrm>
            <a:off x="8345188" y="1590822"/>
            <a:ext cx="3125984" cy="369332"/>
          </a:xfrm>
          <a:prstGeom prst="rect">
            <a:avLst/>
          </a:prstGeom>
          <a:noFill/>
        </p:spPr>
        <p:txBody>
          <a:bodyPr wrap="none" rtlCol="0">
            <a:spAutoFit/>
          </a:bodyPr>
          <a:lstStyle/>
          <a:p>
            <a:r>
              <a:rPr lang="es-CO" dirty="0"/>
              <a:t>Acuerdos para circulares únicas</a:t>
            </a:r>
          </a:p>
        </p:txBody>
      </p:sp>
      <p:pic>
        <p:nvPicPr>
          <p:cNvPr id="9" name="Imagen 8">
            <a:extLst>
              <a:ext uri="{FF2B5EF4-FFF2-40B4-BE49-F238E27FC236}">
                <a16:creationId xmlns:a16="http://schemas.microsoft.com/office/drawing/2014/main" id="{2D96774A-D556-481B-BBC3-A2D588FFF669}"/>
              </a:ext>
            </a:extLst>
          </p:cNvPr>
          <p:cNvPicPr>
            <a:picLocks noChangeAspect="1"/>
          </p:cNvPicPr>
          <p:nvPr/>
        </p:nvPicPr>
        <p:blipFill>
          <a:blip r:embed="rId9"/>
          <a:stretch>
            <a:fillRect/>
          </a:stretch>
        </p:blipFill>
        <p:spPr>
          <a:xfrm>
            <a:off x="8922439" y="2613807"/>
            <a:ext cx="1598821" cy="1811997"/>
          </a:xfrm>
          <a:prstGeom prst="rect">
            <a:avLst/>
          </a:prstGeom>
        </p:spPr>
      </p:pic>
      <p:pic>
        <p:nvPicPr>
          <p:cNvPr id="23" name="Picture 38" descr="Imagen relacionada">
            <a:extLst>
              <a:ext uri="{FF2B5EF4-FFF2-40B4-BE49-F238E27FC236}">
                <a16:creationId xmlns:a16="http://schemas.microsoft.com/office/drawing/2014/main" id="{48DE2EAF-957B-4FFD-A153-6956C5C8EB86}"/>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217400" y="3174924"/>
            <a:ext cx="1008897" cy="6719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4" descr="Resultado de imagen para vision  png">
            <a:extLst>
              <a:ext uri="{FF2B5EF4-FFF2-40B4-BE49-F238E27FC236}">
                <a16:creationId xmlns:a16="http://schemas.microsoft.com/office/drawing/2014/main" id="{ED944711-9D0F-4F84-8E9F-C633185039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323" y="3500812"/>
            <a:ext cx="654245" cy="45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227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750" tmFilter="0, 0; .2, .5; .8, .5; 1, 0"/>
                                        <p:tgtEl>
                                          <p:spTgt spid="3"/>
                                        </p:tgtEl>
                                      </p:cBhvr>
                                    </p:animEffect>
                                    <p:animScale>
                                      <p:cBhvr>
                                        <p:cTn id="7" dur="375"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750" tmFilter="0, 0; .2, .5; .8, .5; 1, 0"/>
                                        <p:tgtEl>
                                          <p:spTgt spid="6146"/>
                                        </p:tgtEl>
                                      </p:cBhvr>
                                    </p:animEffect>
                                    <p:animScale>
                                      <p:cBhvr>
                                        <p:cTn id="10" dur="375" autoRev="1" fill="hold"/>
                                        <p:tgtEl>
                                          <p:spTgt spid="6146"/>
                                        </p:tgtEl>
                                      </p:cBhvr>
                                      <p:by x="105000" y="105000"/>
                                    </p:animScale>
                                  </p:childTnLst>
                                </p:cTn>
                              </p:par>
                              <p:par>
                                <p:cTn id="11" presetID="26" presetClass="emph" presetSubtype="0" fill="hold" nodeType="withEffect">
                                  <p:stCondLst>
                                    <p:cond delay="0"/>
                                  </p:stCondLst>
                                  <p:childTnLst>
                                    <p:animEffect transition="out" filter="fade">
                                      <p:cBhvr>
                                        <p:cTn id="12" dur="750" tmFilter="0, 0; .2, .5; .8, .5; 1, 0"/>
                                        <p:tgtEl>
                                          <p:spTgt spid="113"/>
                                        </p:tgtEl>
                                      </p:cBhvr>
                                    </p:animEffect>
                                    <p:animScale>
                                      <p:cBhvr>
                                        <p:cTn id="13" dur="375" autoRev="1" fill="hold"/>
                                        <p:tgtEl>
                                          <p:spTgt spid="113"/>
                                        </p:tgtEl>
                                      </p:cBhvr>
                                      <p:by x="105000" y="105000"/>
                                    </p:animScale>
                                  </p:childTnLst>
                                </p:cTn>
                              </p:par>
                              <p:par>
                                <p:cTn id="14" presetID="26" presetClass="emph" presetSubtype="0" fill="hold" nodeType="withEffect">
                                  <p:stCondLst>
                                    <p:cond delay="0"/>
                                  </p:stCondLst>
                                  <p:childTnLst>
                                    <p:animEffect transition="out" filter="fade">
                                      <p:cBhvr>
                                        <p:cTn id="15" dur="750" tmFilter="0, 0; .2, .5; .8, .5; 1, 0"/>
                                        <p:tgtEl>
                                          <p:spTgt spid="114"/>
                                        </p:tgtEl>
                                      </p:cBhvr>
                                    </p:animEffect>
                                    <p:animScale>
                                      <p:cBhvr>
                                        <p:cTn id="16" dur="375" autoRev="1" fill="hold"/>
                                        <p:tgtEl>
                                          <p:spTgt spid="114"/>
                                        </p:tgtEl>
                                      </p:cBhvr>
                                      <p:by x="105000" y="105000"/>
                                    </p:animScale>
                                  </p:childTnLst>
                                </p:cTn>
                              </p:par>
                              <p:par>
                                <p:cTn id="17" presetID="26" presetClass="emph" presetSubtype="0" fill="hold" nodeType="withEffect">
                                  <p:stCondLst>
                                    <p:cond delay="0"/>
                                  </p:stCondLst>
                                  <p:childTnLst>
                                    <p:animEffect transition="out" filter="fade">
                                      <p:cBhvr>
                                        <p:cTn id="18" dur="750" tmFilter="0, 0; .2, .5; .8, .5; 1, 0"/>
                                        <p:tgtEl>
                                          <p:spTgt spid="116"/>
                                        </p:tgtEl>
                                      </p:cBhvr>
                                    </p:animEffect>
                                    <p:animScale>
                                      <p:cBhvr>
                                        <p:cTn id="19" dur="375" autoRev="1" fill="hold"/>
                                        <p:tgtEl>
                                          <p:spTgt spid="116"/>
                                        </p:tgtEl>
                                      </p:cBhvr>
                                      <p:by x="105000" y="105000"/>
                                    </p:animScale>
                                  </p:childTnLst>
                                </p:cTn>
                              </p:par>
                              <p:par>
                                <p:cTn id="20" presetID="26" presetClass="emph" presetSubtype="0" fill="hold" grpId="0" nodeType="withEffect">
                                  <p:stCondLst>
                                    <p:cond delay="0"/>
                                  </p:stCondLst>
                                  <p:childTnLst>
                                    <p:animEffect transition="out" filter="fade">
                                      <p:cBhvr>
                                        <p:cTn id="21" dur="750" tmFilter="0, 0; .2, .5; .8, .5; 1, 0"/>
                                        <p:tgtEl>
                                          <p:spTgt spid="118"/>
                                        </p:tgtEl>
                                      </p:cBhvr>
                                    </p:animEffect>
                                    <p:animScale>
                                      <p:cBhvr>
                                        <p:cTn id="22" dur="375" autoRev="1" fill="hold"/>
                                        <p:tgtEl>
                                          <p:spTgt spid="118"/>
                                        </p:tgtEl>
                                      </p:cBhvr>
                                      <p:by x="105000" y="105000"/>
                                    </p:animScale>
                                  </p:childTnLst>
                                </p:cTn>
                              </p:par>
                            </p:childTnLst>
                          </p:cTn>
                        </p:par>
                        <p:par>
                          <p:cTn id="23" fill="hold">
                            <p:stCondLst>
                              <p:cond delay="750"/>
                            </p:stCondLst>
                            <p:childTnLst>
                              <p:par>
                                <p:cTn id="24" presetID="26" presetClass="emph" presetSubtype="0" fill="hold" grpId="0" nodeType="afterEffect">
                                  <p:stCondLst>
                                    <p:cond delay="0"/>
                                  </p:stCondLst>
                                  <p:childTnLst>
                                    <p:animEffect transition="out" filter="fade">
                                      <p:cBhvr>
                                        <p:cTn id="25" dur="750" tmFilter="0, 0; .2, .5; .8, .5; 1, 0"/>
                                        <p:tgtEl>
                                          <p:spTgt spid="117"/>
                                        </p:tgtEl>
                                      </p:cBhvr>
                                    </p:animEffect>
                                    <p:animScale>
                                      <p:cBhvr>
                                        <p:cTn id="26" dur="375" autoRev="1" fill="hold"/>
                                        <p:tgtEl>
                                          <p:spTgt spid="117"/>
                                        </p:tgtEl>
                                      </p:cBhvr>
                                      <p:by x="105000" y="105000"/>
                                    </p:animScale>
                                  </p:childTnLst>
                                </p:cTn>
                              </p:par>
                              <p:par>
                                <p:cTn id="27" presetID="26" presetClass="emph" presetSubtype="0" fill="hold" nodeType="withEffect">
                                  <p:stCondLst>
                                    <p:cond delay="0"/>
                                  </p:stCondLst>
                                  <p:childTnLst>
                                    <p:animEffect transition="out" filter="fade">
                                      <p:cBhvr>
                                        <p:cTn id="28" dur="750" tmFilter="0, 0; .2, .5; .8, .5; 1, 0"/>
                                        <p:tgtEl>
                                          <p:spTgt spid="6148"/>
                                        </p:tgtEl>
                                      </p:cBhvr>
                                    </p:animEffect>
                                    <p:animScale>
                                      <p:cBhvr>
                                        <p:cTn id="29" dur="375" autoRev="1" fill="hold"/>
                                        <p:tgtEl>
                                          <p:spTgt spid="6148"/>
                                        </p:tgtEl>
                                      </p:cBhvr>
                                      <p:by x="105000" y="105000"/>
                                    </p:animScale>
                                  </p:childTnLst>
                                </p:cTn>
                              </p:par>
                              <p:par>
                                <p:cTn id="30" presetID="26" presetClass="emph" presetSubtype="0" fill="hold" grpId="0" nodeType="withEffect">
                                  <p:stCondLst>
                                    <p:cond delay="0"/>
                                  </p:stCondLst>
                                  <p:childTnLst>
                                    <p:animEffect transition="out" filter="fade">
                                      <p:cBhvr>
                                        <p:cTn id="31" dur="750" tmFilter="0, 0; .2, .5; .8, .5; 1, 0"/>
                                        <p:tgtEl>
                                          <p:spTgt spid="4"/>
                                        </p:tgtEl>
                                      </p:cBhvr>
                                    </p:animEffect>
                                    <p:animScale>
                                      <p:cBhvr>
                                        <p:cTn id="32" dur="375" autoRev="1" fill="hold"/>
                                        <p:tgtEl>
                                          <p:spTgt spid="4"/>
                                        </p:tgtEl>
                                      </p:cBhvr>
                                      <p:by x="105000" y="105000"/>
                                    </p:animScale>
                                  </p:childTnLst>
                                </p:cTn>
                              </p:par>
                              <p:par>
                                <p:cTn id="33" presetID="26" presetClass="emph" presetSubtype="0" fill="hold" nodeType="withEffect">
                                  <p:stCondLst>
                                    <p:cond delay="0"/>
                                  </p:stCondLst>
                                  <p:childTnLst>
                                    <p:animEffect transition="out" filter="fade">
                                      <p:cBhvr>
                                        <p:cTn id="34" dur="750" tmFilter="0, 0; .2, .5; .8, .5; 1, 0"/>
                                        <p:tgtEl>
                                          <p:spTgt spid="6152"/>
                                        </p:tgtEl>
                                      </p:cBhvr>
                                    </p:animEffect>
                                    <p:animScale>
                                      <p:cBhvr>
                                        <p:cTn id="35" dur="375" autoRev="1" fill="hold"/>
                                        <p:tgtEl>
                                          <p:spTgt spid="6152"/>
                                        </p:tgtEl>
                                      </p:cBhvr>
                                      <p:by x="105000" y="105000"/>
                                    </p:animScale>
                                  </p:childTnLst>
                                </p:cTn>
                              </p:par>
                              <p:par>
                                <p:cTn id="36" presetID="26" presetClass="emph" presetSubtype="0" fill="hold" grpId="0" nodeType="withEffect">
                                  <p:stCondLst>
                                    <p:cond delay="0"/>
                                  </p:stCondLst>
                                  <p:childTnLst>
                                    <p:animEffect transition="out" filter="fade">
                                      <p:cBhvr>
                                        <p:cTn id="37" dur="750" tmFilter="0, 0; .2, .5; .8, .5; 1, 0"/>
                                        <p:tgtEl>
                                          <p:spTgt spid="5"/>
                                        </p:tgtEl>
                                      </p:cBhvr>
                                    </p:animEffect>
                                    <p:animScale>
                                      <p:cBhvr>
                                        <p:cTn id="38" dur="375" autoRev="1" fill="hold"/>
                                        <p:tgtEl>
                                          <p:spTgt spid="5"/>
                                        </p:tgtEl>
                                      </p:cBhvr>
                                      <p:by x="105000" y="105000"/>
                                    </p:animScale>
                                  </p:childTnLst>
                                </p:cTn>
                              </p:par>
                            </p:childTnLst>
                          </p:cTn>
                        </p:par>
                        <p:par>
                          <p:cTn id="39" fill="hold">
                            <p:stCondLst>
                              <p:cond delay="1500"/>
                            </p:stCondLst>
                            <p:childTnLst>
                              <p:par>
                                <p:cTn id="40" presetID="26" presetClass="emph" presetSubtype="0" fill="hold" grpId="0" nodeType="afterEffect">
                                  <p:stCondLst>
                                    <p:cond delay="0"/>
                                  </p:stCondLst>
                                  <p:childTnLst>
                                    <p:animEffect transition="out" filter="fade">
                                      <p:cBhvr>
                                        <p:cTn id="41" dur="750" tmFilter="0, 0; .2, .5; .8, .5; 1, 0"/>
                                        <p:tgtEl>
                                          <p:spTgt spid="119"/>
                                        </p:tgtEl>
                                      </p:cBhvr>
                                    </p:animEffect>
                                    <p:animScale>
                                      <p:cBhvr>
                                        <p:cTn id="42" dur="375" autoRev="1" fill="hold"/>
                                        <p:tgtEl>
                                          <p:spTgt spid="119"/>
                                        </p:tgtEl>
                                      </p:cBhvr>
                                      <p:by x="105000" y="105000"/>
                                    </p:animScale>
                                  </p:childTnLst>
                                </p:cTn>
                              </p:par>
                              <p:par>
                                <p:cTn id="43" presetID="26" presetClass="emph" presetSubtype="0" fill="hold" grpId="0" nodeType="withEffect">
                                  <p:stCondLst>
                                    <p:cond delay="0"/>
                                  </p:stCondLst>
                                  <p:childTnLst>
                                    <p:animEffect transition="out" filter="fade">
                                      <p:cBhvr>
                                        <p:cTn id="44" dur="750" tmFilter="0, 0; .2, .5; .8, .5; 1, 0"/>
                                        <p:tgtEl>
                                          <p:spTgt spid="121"/>
                                        </p:tgtEl>
                                      </p:cBhvr>
                                    </p:animEffect>
                                    <p:animScale>
                                      <p:cBhvr>
                                        <p:cTn id="45" dur="375" autoRev="1" fill="hold"/>
                                        <p:tgtEl>
                                          <p:spTgt spid="121"/>
                                        </p:tgtEl>
                                      </p:cBhvr>
                                      <p:by x="105000" y="105000"/>
                                    </p:animScale>
                                  </p:childTnLst>
                                </p:cTn>
                              </p:par>
                              <p:par>
                                <p:cTn id="46" presetID="26" presetClass="emph" presetSubtype="0" fill="hold" nodeType="withEffect">
                                  <p:stCondLst>
                                    <p:cond delay="0"/>
                                  </p:stCondLst>
                                  <p:childTnLst>
                                    <p:animEffect transition="out" filter="fade">
                                      <p:cBhvr>
                                        <p:cTn id="47" dur="750" tmFilter="0, 0; .2, .5; .8, .5; 1, 0"/>
                                        <p:tgtEl>
                                          <p:spTgt spid="9"/>
                                        </p:tgtEl>
                                      </p:cBhvr>
                                    </p:animEffect>
                                    <p:animScale>
                                      <p:cBhvr>
                                        <p:cTn id="48" dur="375" autoRev="1" fill="hold"/>
                                        <p:tgtEl>
                                          <p:spTgt spid="9"/>
                                        </p:tgtEl>
                                      </p:cBhvr>
                                      <p:by x="105000" y="105000"/>
                                    </p:animScale>
                                  </p:childTnLst>
                                </p:cTn>
                              </p:par>
                              <p:par>
                                <p:cTn id="49" presetID="26" presetClass="emph" presetSubtype="0" fill="hold" nodeType="withEffect">
                                  <p:stCondLst>
                                    <p:cond delay="0"/>
                                  </p:stCondLst>
                                  <p:childTnLst>
                                    <p:animEffect transition="out" filter="fade">
                                      <p:cBhvr>
                                        <p:cTn id="50" dur="750" tmFilter="0, 0; .2, .5; .8, .5; 1, 0"/>
                                        <p:tgtEl>
                                          <p:spTgt spid="23"/>
                                        </p:tgtEl>
                                      </p:cBhvr>
                                    </p:animEffect>
                                    <p:animScale>
                                      <p:cBhvr>
                                        <p:cTn id="51" dur="375" autoRev="1" fill="hold"/>
                                        <p:tgtEl>
                                          <p:spTgt spid="23"/>
                                        </p:tgtEl>
                                      </p:cBhvr>
                                      <p:by x="105000" y="105000"/>
                                    </p:animScale>
                                  </p:childTnLst>
                                </p:cTn>
                              </p:par>
                              <p:par>
                                <p:cTn id="52" presetID="26" presetClass="emph" presetSubtype="0" fill="hold" nodeType="withEffect">
                                  <p:stCondLst>
                                    <p:cond delay="0"/>
                                  </p:stCondLst>
                                  <p:childTnLst>
                                    <p:animEffect transition="out" filter="fade">
                                      <p:cBhvr>
                                        <p:cTn id="53" dur="750" tmFilter="0, 0; .2, .5; .8, .5; 1, 0"/>
                                        <p:tgtEl>
                                          <p:spTgt spid="24"/>
                                        </p:tgtEl>
                                      </p:cBhvr>
                                    </p:animEffect>
                                    <p:animScale>
                                      <p:cBhvr>
                                        <p:cTn id="54" dur="37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7" grpId="0" animBg="1"/>
      <p:bldP spid="4" grpId="0" animBg="1"/>
      <p:bldP spid="5" grpId="0"/>
      <p:bldP spid="118" grpId="0"/>
      <p:bldP spid="119" grpId="0" animBg="1"/>
      <p:bldP spid="1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16</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03344" y="94663"/>
            <a:ext cx="4193850" cy="955167"/>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COSTOS</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2" name="TextBox 21">
            <a:extLst>
              <a:ext uri="{FF2B5EF4-FFF2-40B4-BE49-F238E27FC236}">
                <a16:creationId xmlns:a16="http://schemas.microsoft.com/office/drawing/2014/main" id="{7F1DD5D5-F0C9-429C-8CD1-651D0BA91707}"/>
              </a:ext>
            </a:extLst>
          </p:cNvPr>
          <p:cNvSpPr txBox="1"/>
          <p:nvPr/>
        </p:nvSpPr>
        <p:spPr>
          <a:xfrm>
            <a:off x="1643753" y="1432774"/>
            <a:ext cx="8904494" cy="1477328"/>
          </a:xfrm>
          <a:prstGeom prst="rect">
            <a:avLst/>
          </a:prstGeom>
          <a:noFill/>
        </p:spPr>
        <p:txBody>
          <a:bodyPr wrap="square" rtlCol="0">
            <a:spAutoFit/>
          </a:bodyPr>
          <a:lstStyle/>
          <a:p>
            <a:pPr algn="just"/>
            <a:r>
              <a:rPr lang="es-CO" dirty="0"/>
              <a:t>Tenido en cuenta que las circulares externas están abiertas al público, no se necesita ningún costo adicional, ya que sólo se necesitará desplegar la aplicación sin algún requisito adicional.</a:t>
            </a:r>
          </a:p>
          <a:p>
            <a:pPr algn="just"/>
            <a:r>
              <a:rPr lang="es-CO" dirty="0"/>
              <a:t>Para la parte el validador de circulares, se requiere el manejo de seguridad, sin embargo en la organización ya se tiene una estructura bien diseñada en la cual se puede agregar este componente sin ningún inconveniente.</a:t>
            </a:r>
          </a:p>
        </p:txBody>
      </p:sp>
      <p:pic>
        <p:nvPicPr>
          <p:cNvPr id="3074" name="Picture 2" descr="Imagen relacionada">
            <a:extLst>
              <a:ext uri="{FF2B5EF4-FFF2-40B4-BE49-F238E27FC236}">
                <a16:creationId xmlns:a16="http://schemas.microsoft.com/office/drawing/2014/main" id="{9AD3C940-3A07-40BE-8830-7FCDF8F5F05E}"/>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45871" y="3750575"/>
            <a:ext cx="1820411" cy="18204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tiempo png">
            <a:extLst>
              <a:ext uri="{FF2B5EF4-FFF2-40B4-BE49-F238E27FC236}">
                <a16:creationId xmlns:a16="http://schemas.microsoft.com/office/drawing/2014/main" id="{2E66519F-ACCE-48AD-9A9B-98C6A4C4AF52}"/>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5720" y="3713520"/>
            <a:ext cx="1820411" cy="182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664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07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307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17</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03344" y="94663"/>
            <a:ext cx="4193850" cy="955167"/>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PROTOTIPO</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2" name="TextBox 21">
            <a:extLst>
              <a:ext uri="{FF2B5EF4-FFF2-40B4-BE49-F238E27FC236}">
                <a16:creationId xmlns:a16="http://schemas.microsoft.com/office/drawing/2014/main" id="{7F1DD5D5-F0C9-429C-8CD1-651D0BA91707}"/>
              </a:ext>
            </a:extLst>
          </p:cNvPr>
          <p:cNvSpPr txBox="1"/>
          <p:nvPr/>
        </p:nvSpPr>
        <p:spPr>
          <a:xfrm>
            <a:off x="947467" y="2039645"/>
            <a:ext cx="5251997" cy="646331"/>
          </a:xfrm>
          <a:prstGeom prst="rect">
            <a:avLst/>
          </a:prstGeom>
          <a:noFill/>
        </p:spPr>
        <p:txBody>
          <a:bodyPr wrap="square" rtlCol="0">
            <a:spAutoFit/>
          </a:bodyPr>
          <a:lstStyle/>
          <a:p>
            <a:pPr algn="just"/>
            <a:r>
              <a:rPr lang="en-US" dirty="0">
                <a:solidFill>
                  <a:schemeClr val="accent4">
                    <a:lumMod val="75000"/>
                  </a:schemeClr>
                </a:solidFill>
                <a:hlinkClick r:id="rId4">
                  <a:extLst>
                    <a:ext uri="{A12FA001-AC4F-418D-AE19-62706E023703}">
                      <ahyp:hlinkClr xmlns:ahyp="http://schemas.microsoft.com/office/drawing/2018/hyperlinkcolor" val="tx"/>
                    </a:ext>
                  </a:extLst>
                </a:hlinkClick>
              </a:rPr>
              <a:t>https://dashboard.heroku.com/apps/visor-s-salud</a:t>
            </a:r>
            <a:endParaRPr lang="en-US" dirty="0">
              <a:solidFill>
                <a:schemeClr val="accent4">
                  <a:lumMod val="75000"/>
                </a:schemeClr>
              </a:solidFill>
            </a:endParaRPr>
          </a:p>
          <a:p>
            <a:pPr algn="just"/>
            <a:endParaRPr lang="es-CO" dirty="0">
              <a:solidFill>
                <a:schemeClr val="accent4">
                  <a:lumMod val="75000"/>
                </a:schemeClr>
              </a:solidFill>
            </a:endParaRPr>
          </a:p>
        </p:txBody>
      </p:sp>
      <p:sp>
        <p:nvSpPr>
          <p:cNvPr id="9" name="TextBox 8">
            <a:extLst>
              <a:ext uri="{FF2B5EF4-FFF2-40B4-BE49-F238E27FC236}">
                <a16:creationId xmlns:a16="http://schemas.microsoft.com/office/drawing/2014/main" id="{F7450DF9-A9F3-46EB-A505-C17F5019931E}"/>
              </a:ext>
            </a:extLst>
          </p:cNvPr>
          <p:cNvSpPr txBox="1"/>
          <p:nvPr/>
        </p:nvSpPr>
        <p:spPr>
          <a:xfrm>
            <a:off x="6272681" y="2039645"/>
            <a:ext cx="5251997" cy="369332"/>
          </a:xfrm>
          <a:prstGeom prst="rect">
            <a:avLst/>
          </a:prstGeom>
          <a:noFill/>
        </p:spPr>
        <p:txBody>
          <a:bodyPr wrap="square" rtlCol="0">
            <a:spAutoFit/>
          </a:bodyPr>
          <a:lstStyle/>
          <a:p>
            <a:pPr algn="just"/>
            <a:r>
              <a:rPr lang="en-US" dirty="0">
                <a:solidFill>
                  <a:schemeClr val="accent4">
                    <a:lumMod val="75000"/>
                  </a:schemeClr>
                </a:solidFill>
                <a:hlinkClick r:id="rId5">
                  <a:extLst>
                    <a:ext uri="{A12FA001-AC4F-418D-AE19-62706E023703}">
                      <ahyp:hlinkClr xmlns:ahyp="http://schemas.microsoft.com/office/drawing/2018/hyperlinkcolor" val="tx"/>
                    </a:ext>
                  </a:extLst>
                </a:hlinkClick>
              </a:rPr>
              <a:t>https://dashboard.heroku.com/apps/validator-ss</a:t>
            </a:r>
            <a:r>
              <a:rPr lang="en-US" dirty="0">
                <a:solidFill>
                  <a:schemeClr val="accent4">
                    <a:lumMod val="75000"/>
                  </a:schemeClr>
                </a:solidFill>
              </a:rPr>
              <a:t> </a:t>
            </a:r>
            <a:endParaRPr lang="es-CO" dirty="0">
              <a:solidFill>
                <a:schemeClr val="accent4">
                  <a:lumMod val="75000"/>
                </a:schemeClr>
              </a:solidFill>
            </a:endParaRPr>
          </a:p>
        </p:txBody>
      </p:sp>
      <p:pic>
        <p:nvPicPr>
          <p:cNvPr id="1028" name="Picture 4" descr="Resultado de imagen para PROTOtipo png">
            <a:extLst>
              <a:ext uri="{FF2B5EF4-FFF2-40B4-BE49-F238E27FC236}">
                <a16:creationId xmlns:a16="http://schemas.microsoft.com/office/drawing/2014/main" id="{FB2B32FB-7ED4-4129-BB7B-1BC9E8F614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7743" y="337899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224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6"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down)">
                                      <p:cBhvr>
                                        <p:cTn id="12" dur="580">
                                          <p:stCondLst>
                                            <p:cond delay="0"/>
                                          </p:stCondLst>
                                        </p:cTn>
                                        <p:tgtEl>
                                          <p:spTgt spid="1028"/>
                                        </p:tgtEl>
                                      </p:cBhvr>
                                    </p:animEffect>
                                    <p:anim calcmode="lin" valueType="num">
                                      <p:cBhvr>
                                        <p:cTn id="13"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18" dur="26">
                                          <p:stCondLst>
                                            <p:cond delay="650"/>
                                          </p:stCondLst>
                                        </p:cTn>
                                        <p:tgtEl>
                                          <p:spTgt spid="1028"/>
                                        </p:tgtEl>
                                      </p:cBhvr>
                                      <p:to x="100000" y="60000"/>
                                    </p:animScale>
                                    <p:animScale>
                                      <p:cBhvr>
                                        <p:cTn id="19" dur="166" decel="50000">
                                          <p:stCondLst>
                                            <p:cond delay="676"/>
                                          </p:stCondLst>
                                        </p:cTn>
                                        <p:tgtEl>
                                          <p:spTgt spid="1028"/>
                                        </p:tgtEl>
                                      </p:cBhvr>
                                      <p:to x="100000" y="100000"/>
                                    </p:animScale>
                                    <p:animScale>
                                      <p:cBhvr>
                                        <p:cTn id="20" dur="26">
                                          <p:stCondLst>
                                            <p:cond delay="1312"/>
                                          </p:stCondLst>
                                        </p:cTn>
                                        <p:tgtEl>
                                          <p:spTgt spid="1028"/>
                                        </p:tgtEl>
                                      </p:cBhvr>
                                      <p:to x="100000" y="80000"/>
                                    </p:animScale>
                                    <p:animScale>
                                      <p:cBhvr>
                                        <p:cTn id="21" dur="166" decel="50000">
                                          <p:stCondLst>
                                            <p:cond delay="1338"/>
                                          </p:stCondLst>
                                        </p:cTn>
                                        <p:tgtEl>
                                          <p:spTgt spid="1028"/>
                                        </p:tgtEl>
                                      </p:cBhvr>
                                      <p:to x="100000" y="100000"/>
                                    </p:animScale>
                                    <p:animScale>
                                      <p:cBhvr>
                                        <p:cTn id="22" dur="26">
                                          <p:stCondLst>
                                            <p:cond delay="1642"/>
                                          </p:stCondLst>
                                        </p:cTn>
                                        <p:tgtEl>
                                          <p:spTgt spid="1028"/>
                                        </p:tgtEl>
                                      </p:cBhvr>
                                      <p:to x="100000" y="90000"/>
                                    </p:animScale>
                                    <p:animScale>
                                      <p:cBhvr>
                                        <p:cTn id="23" dur="166" decel="50000">
                                          <p:stCondLst>
                                            <p:cond delay="1668"/>
                                          </p:stCondLst>
                                        </p:cTn>
                                        <p:tgtEl>
                                          <p:spTgt spid="1028"/>
                                        </p:tgtEl>
                                      </p:cBhvr>
                                      <p:to x="100000" y="100000"/>
                                    </p:animScale>
                                    <p:animScale>
                                      <p:cBhvr>
                                        <p:cTn id="24" dur="26">
                                          <p:stCondLst>
                                            <p:cond delay="1808"/>
                                          </p:stCondLst>
                                        </p:cTn>
                                        <p:tgtEl>
                                          <p:spTgt spid="1028"/>
                                        </p:tgtEl>
                                      </p:cBhvr>
                                      <p:to x="100000" y="95000"/>
                                    </p:animScale>
                                    <p:animScale>
                                      <p:cBhvr>
                                        <p:cTn id="25" dur="166" decel="50000">
                                          <p:stCondLst>
                                            <p:cond delay="1834"/>
                                          </p:stCondLst>
                                        </p:cTn>
                                        <p:tgtEl>
                                          <p:spTgt spid="1028"/>
                                        </p:tgtEl>
                                      </p:cBhvr>
                                      <p:to x="100000" y="100000"/>
                                    </p:animScale>
                                  </p:childTnLst>
                                </p:cTn>
                              </p:par>
                              <p:par>
                                <p:cTn id="26" presetID="53"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18</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384498" y="331847"/>
            <a:ext cx="6973833" cy="955167"/>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CONCLUSIONES Y TRABAJOS FUTUROS</a:t>
            </a:r>
            <a:endParaRPr lang="es-ES" spc="0" dirty="0">
              <a:ln/>
              <a:solidFill>
                <a:srgbClr val="00B050"/>
              </a:solidFill>
              <a:latin typeface="+mn-lt"/>
              <a:cs typeface="Angsana New" panose="02020603050405020304" pitchFamily="18" charset="-34"/>
            </a:endParaRPr>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22" name="TextBox 21">
            <a:extLst>
              <a:ext uri="{FF2B5EF4-FFF2-40B4-BE49-F238E27FC236}">
                <a16:creationId xmlns:a16="http://schemas.microsoft.com/office/drawing/2014/main" id="{7F1DD5D5-F0C9-429C-8CD1-651D0BA91707}"/>
              </a:ext>
            </a:extLst>
          </p:cNvPr>
          <p:cNvSpPr txBox="1"/>
          <p:nvPr/>
        </p:nvSpPr>
        <p:spPr>
          <a:xfrm>
            <a:off x="569341" y="1287014"/>
            <a:ext cx="4787661" cy="4770537"/>
          </a:xfrm>
          <a:prstGeom prst="rect">
            <a:avLst/>
          </a:prstGeom>
          <a:noFill/>
        </p:spPr>
        <p:txBody>
          <a:bodyPr wrap="square" rtlCol="0">
            <a:spAutoFit/>
          </a:bodyPr>
          <a:lstStyle/>
          <a:p>
            <a:pPr marL="285750" indent="-285750" algn="just">
              <a:buClr>
                <a:schemeClr val="accent4">
                  <a:lumMod val="75000"/>
                </a:schemeClr>
              </a:buClr>
              <a:buFont typeface="Wingdings" panose="05000000000000000000" pitchFamily="2" charset="2"/>
              <a:buChar char="Ø"/>
            </a:pPr>
            <a:r>
              <a:rPr lang="es-CO" sz="1600" dirty="0"/>
              <a:t>Desorden total por falta de estructuración en bases de datos y en general.</a:t>
            </a:r>
          </a:p>
          <a:p>
            <a:pPr marL="285750" indent="-285750" algn="just">
              <a:buClr>
                <a:schemeClr val="accent4">
                  <a:lumMod val="75000"/>
                </a:schemeClr>
              </a:buClr>
              <a:buFont typeface="Wingdings" panose="05000000000000000000" pitchFamily="2" charset="2"/>
              <a:buChar char="Ø"/>
            </a:pPr>
            <a:endParaRPr lang="es-CO" sz="1600" dirty="0"/>
          </a:p>
          <a:p>
            <a:pPr marL="285750" indent="-285750" algn="just">
              <a:buClr>
                <a:schemeClr val="accent4">
                  <a:lumMod val="75000"/>
                </a:schemeClr>
              </a:buClr>
              <a:buFont typeface="Wingdings" panose="05000000000000000000" pitchFamily="2" charset="2"/>
              <a:buChar char="Ø"/>
            </a:pPr>
            <a:r>
              <a:rPr lang="es-CO" sz="1600" dirty="0"/>
              <a:t>Desde pequeños detalles es posibles llegar a grandes soluciones.</a:t>
            </a:r>
          </a:p>
          <a:p>
            <a:pPr marL="285750" indent="-285750" algn="just">
              <a:buClr>
                <a:schemeClr val="accent4">
                  <a:lumMod val="75000"/>
                </a:schemeClr>
              </a:buClr>
              <a:buFont typeface="Wingdings" panose="05000000000000000000" pitchFamily="2" charset="2"/>
              <a:buChar char="Ø"/>
            </a:pPr>
            <a:endParaRPr lang="es-CO" sz="1600" dirty="0"/>
          </a:p>
          <a:p>
            <a:pPr marL="285750" indent="-285750" algn="just">
              <a:buClr>
                <a:schemeClr val="accent4">
                  <a:lumMod val="75000"/>
                </a:schemeClr>
              </a:buClr>
              <a:buFont typeface="Wingdings" panose="05000000000000000000" pitchFamily="2" charset="2"/>
              <a:buChar char="Ø"/>
            </a:pPr>
            <a:r>
              <a:rPr lang="es-CO" sz="1600" dirty="0"/>
              <a:t>Es necesario conocer muy bien las organizaciones para identificar y poder ayudar a sus dolores.</a:t>
            </a:r>
          </a:p>
          <a:p>
            <a:pPr marL="285750" indent="-285750" algn="just">
              <a:buClr>
                <a:schemeClr val="accent4">
                  <a:lumMod val="75000"/>
                </a:schemeClr>
              </a:buClr>
              <a:buFont typeface="Wingdings" panose="05000000000000000000" pitchFamily="2" charset="2"/>
              <a:buChar char="Ø"/>
            </a:pPr>
            <a:endParaRPr lang="es-CO" sz="1600" dirty="0"/>
          </a:p>
          <a:p>
            <a:pPr marL="285750" indent="-285750" algn="just">
              <a:buClr>
                <a:schemeClr val="accent4">
                  <a:lumMod val="75000"/>
                </a:schemeClr>
              </a:buClr>
              <a:buFont typeface="Wingdings" panose="05000000000000000000" pitchFamily="2" charset="2"/>
              <a:buChar char="Ø"/>
            </a:pPr>
            <a:r>
              <a:rPr lang="es-CO" sz="1600" dirty="0"/>
              <a:t>Gracias a los cambios de gobierno y organizacionales se obtendrá un mejor orden y operación en los procesos relacionados con las circulares.</a:t>
            </a:r>
          </a:p>
          <a:p>
            <a:pPr marL="285750" indent="-285750" algn="just">
              <a:buClr>
                <a:schemeClr val="accent4">
                  <a:lumMod val="75000"/>
                </a:schemeClr>
              </a:buClr>
              <a:buFont typeface="Wingdings" panose="05000000000000000000" pitchFamily="2" charset="2"/>
              <a:buChar char="Ø"/>
            </a:pPr>
            <a:endParaRPr lang="es-CO" sz="1600" dirty="0"/>
          </a:p>
          <a:p>
            <a:pPr marL="285750" indent="-285750" algn="just">
              <a:buFont typeface="Wingdings" panose="05000000000000000000" pitchFamily="2" charset="2"/>
              <a:buChar char="v"/>
            </a:pPr>
            <a:endParaRPr lang="es-CO" sz="1600" dirty="0"/>
          </a:p>
          <a:p>
            <a:pPr marL="285750" indent="-285750" algn="just">
              <a:buFont typeface="Wingdings" panose="05000000000000000000" pitchFamily="2" charset="2"/>
              <a:buChar char="v"/>
            </a:pPr>
            <a:endParaRPr lang="es-CO" sz="1600" dirty="0"/>
          </a:p>
          <a:p>
            <a:pPr marL="285750" indent="-285750" algn="just">
              <a:buFont typeface="Wingdings" panose="05000000000000000000" pitchFamily="2" charset="2"/>
              <a:buChar char="v"/>
            </a:pPr>
            <a:endParaRPr lang="es-CO" sz="1600" dirty="0"/>
          </a:p>
          <a:p>
            <a:pPr marL="285750" indent="-285750" algn="just">
              <a:buFont typeface="Wingdings" panose="05000000000000000000" pitchFamily="2" charset="2"/>
              <a:buChar char="v"/>
            </a:pPr>
            <a:endParaRPr lang="es-CO" sz="1600" dirty="0"/>
          </a:p>
          <a:p>
            <a:pPr marL="285750" indent="-285750" algn="just">
              <a:buFont typeface="Wingdings" panose="05000000000000000000" pitchFamily="2" charset="2"/>
              <a:buChar char="v"/>
            </a:pPr>
            <a:endParaRPr lang="es-CO" sz="1600" dirty="0"/>
          </a:p>
        </p:txBody>
      </p:sp>
      <p:sp>
        <p:nvSpPr>
          <p:cNvPr id="2" name="Rectangle 1">
            <a:extLst>
              <a:ext uri="{FF2B5EF4-FFF2-40B4-BE49-F238E27FC236}">
                <a16:creationId xmlns:a16="http://schemas.microsoft.com/office/drawing/2014/main" id="{AECE2855-892E-4777-BEF1-787EBD0AD74C}"/>
              </a:ext>
            </a:extLst>
          </p:cNvPr>
          <p:cNvSpPr/>
          <p:nvPr/>
        </p:nvSpPr>
        <p:spPr>
          <a:xfrm>
            <a:off x="5920948" y="1287014"/>
            <a:ext cx="6096000" cy="3046988"/>
          </a:xfrm>
          <a:prstGeom prst="rect">
            <a:avLst/>
          </a:prstGeom>
        </p:spPr>
        <p:txBody>
          <a:bodyPr>
            <a:spAutoFit/>
          </a:bodyPr>
          <a:lstStyle/>
          <a:p>
            <a:pPr marL="342900" indent="-342900" algn="just">
              <a:buClr>
                <a:schemeClr val="accent4">
                  <a:lumMod val="75000"/>
                </a:schemeClr>
              </a:buClr>
              <a:buFont typeface="Wingdings" panose="05000000000000000000" pitchFamily="2" charset="2"/>
              <a:buChar char="Ø"/>
            </a:pPr>
            <a:r>
              <a:rPr lang="es-CO" sz="1600" dirty="0"/>
              <a:t>Extender el visor único de las circulares externas a los demás vigilados y circulares faltantes.</a:t>
            </a:r>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r>
              <a:rPr lang="es-CO" sz="1600" dirty="0"/>
              <a:t>Extender el algoritmo de validación a corrección.</a:t>
            </a:r>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r>
              <a:rPr lang="es-CO" sz="1600" dirty="0"/>
              <a:t>Integración con sus sistemas actuales.</a:t>
            </a:r>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r>
              <a:rPr lang="es-CO" sz="1600" dirty="0"/>
              <a:t>Proveer los recursos para que la organización pueda seguir implementando el proyecto siguiendo la metodología usada.</a:t>
            </a:r>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endParaRPr lang="es-CO" sz="1600" dirty="0"/>
          </a:p>
          <a:p>
            <a:pPr marL="342900" indent="-342900" algn="just">
              <a:buClr>
                <a:schemeClr val="accent4">
                  <a:lumMod val="75000"/>
                </a:schemeClr>
              </a:buClr>
              <a:buFont typeface="Wingdings" panose="05000000000000000000" pitchFamily="2" charset="2"/>
              <a:buChar char="Ø"/>
            </a:pPr>
            <a:endParaRPr lang="es-CO" sz="1600" dirty="0"/>
          </a:p>
        </p:txBody>
      </p:sp>
      <p:pic>
        <p:nvPicPr>
          <p:cNvPr id="2054" name="Picture 6" descr="Imagen relacionada">
            <a:extLst>
              <a:ext uri="{FF2B5EF4-FFF2-40B4-BE49-F238E27FC236}">
                <a16:creationId xmlns:a16="http://schemas.microsoft.com/office/drawing/2014/main" id="{C2BAC68E-12A7-4E15-890B-3DA5E75562D1}"/>
              </a:ext>
            </a:extLst>
          </p:cNvPr>
          <p:cNvPicPr>
            <a:picLocks noChangeAspect="1" noChangeArrowheads="1"/>
          </p:cNvPicPr>
          <p:nvPr/>
        </p:nvPicPr>
        <p:blipFill>
          <a:blip r:embed="rId4">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695700" y="4278349"/>
            <a:ext cx="2000885" cy="24881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crecimiento png">
            <a:extLst>
              <a:ext uri="{FF2B5EF4-FFF2-40B4-BE49-F238E27FC236}">
                <a16:creationId xmlns:a16="http://schemas.microsoft.com/office/drawing/2014/main" id="{94A5C844-3BA8-4177-8A5B-F1BDE13E6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375" y="3814369"/>
            <a:ext cx="3447146" cy="241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094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p:cTn id="7" dur="1000" fill="hold"/>
                                        <p:tgtEl>
                                          <p:spTgt spid="2054"/>
                                        </p:tgtEl>
                                        <p:attrNameLst>
                                          <p:attrName>ppt_w</p:attrName>
                                        </p:attrNameLst>
                                      </p:cBhvr>
                                      <p:tavLst>
                                        <p:tav tm="0">
                                          <p:val>
                                            <p:fltVal val="0"/>
                                          </p:val>
                                        </p:tav>
                                        <p:tav tm="100000">
                                          <p:val>
                                            <p:strVal val="#ppt_w"/>
                                          </p:val>
                                        </p:tav>
                                      </p:tavLst>
                                    </p:anim>
                                    <p:anim calcmode="lin" valueType="num">
                                      <p:cBhvr>
                                        <p:cTn id="8" dur="1000" fill="hold"/>
                                        <p:tgtEl>
                                          <p:spTgt spid="2054"/>
                                        </p:tgtEl>
                                        <p:attrNameLst>
                                          <p:attrName>ppt_h</p:attrName>
                                        </p:attrNameLst>
                                      </p:cBhvr>
                                      <p:tavLst>
                                        <p:tav tm="0">
                                          <p:val>
                                            <p:fltVal val="0"/>
                                          </p:val>
                                        </p:tav>
                                        <p:tav tm="100000">
                                          <p:val>
                                            <p:strVal val="#ppt_h"/>
                                          </p:val>
                                        </p:tav>
                                      </p:tavLst>
                                    </p:anim>
                                    <p:anim calcmode="lin" valueType="num">
                                      <p:cBhvr>
                                        <p:cTn id="9" dur="1000" fill="hold"/>
                                        <p:tgtEl>
                                          <p:spTgt spid="2054"/>
                                        </p:tgtEl>
                                        <p:attrNameLst>
                                          <p:attrName>style.rotation</p:attrName>
                                        </p:attrNameLst>
                                      </p:cBhvr>
                                      <p:tavLst>
                                        <p:tav tm="0">
                                          <p:val>
                                            <p:fltVal val="90"/>
                                          </p:val>
                                        </p:tav>
                                        <p:tav tm="100000">
                                          <p:val>
                                            <p:fltVal val="0"/>
                                          </p:val>
                                        </p:tav>
                                      </p:tavLst>
                                    </p:anim>
                                    <p:animEffect transition="in" filter="fade">
                                      <p:cBhvr>
                                        <p:cTn id="10" dur="1000"/>
                                        <p:tgtEl>
                                          <p:spTgt spid="205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par>
                                <p:cTn id="24" presetID="31" presetClass="entr" presetSubtype="0" fill="hold" nodeType="withEffect">
                                  <p:stCondLst>
                                    <p:cond delay="0"/>
                                  </p:stCondLst>
                                  <p:childTnLst>
                                    <p:set>
                                      <p:cBhvr>
                                        <p:cTn id="25" dur="1" fill="hold">
                                          <p:stCondLst>
                                            <p:cond delay="0"/>
                                          </p:stCondLst>
                                        </p:cTn>
                                        <p:tgtEl>
                                          <p:spTgt spid="2056"/>
                                        </p:tgtEl>
                                        <p:attrNameLst>
                                          <p:attrName>style.visibility</p:attrName>
                                        </p:attrNameLst>
                                      </p:cBhvr>
                                      <p:to>
                                        <p:strVal val="visible"/>
                                      </p:to>
                                    </p:set>
                                    <p:anim calcmode="lin" valueType="num">
                                      <p:cBhvr>
                                        <p:cTn id="26" dur="1000" fill="hold"/>
                                        <p:tgtEl>
                                          <p:spTgt spid="2056"/>
                                        </p:tgtEl>
                                        <p:attrNameLst>
                                          <p:attrName>ppt_w</p:attrName>
                                        </p:attrNameLst>
                                      </p:cBhvr>
                                      <p:tavLst>
                                        <p:tav tm="0">
                                          <p:val>
                                            <p:fltVal val="0"/>
                                          </p:val>
                                        </p:tav>
                                        <p:tav tm="100000">
                                          <p:val>
                                            <p:strVal val="#ppt_w"/>
                                          </p:val>
                                        </p:tav>
                                      </p:tavLst>
                                    </p:anim>
                                    <p:anim calcmode="lin" valueType="num">
                                      <p:cBhvr>
                                        <p:cTn id="27" dur="1000" fill="hold"/>
                                        <p:tgtEl>
                                          <p:spTgt spid="2056"/>
                                        </p:tgtEl>
                                        <p:attrNameLst>
                                          <p:attrName>ppt_h</p:attrName>
                                        </p:attrNameLst>
                                      </p:cBhvr>
                                      <p:tavLst>
                                        <p:tav tm="0">
                                          <p:val>
                                            <p:fltVal val="0"/>
                                          </p:val>
                                        </p:tav>
                                        <p:tav tm="100000">
                                          <p:val>
                                            <p:strVal val="#ppt_h"/>
                                          </p:val>
                                        </p:tav>
                                      </p:tavLst>
                                    </p:anim>
                                    <p:anim calcmode="lin" valueType="num">
                                      <p:cBhvr>
                                        <p:cTn id="28" dur="1000" fill="hold"/>
                                        <p:tgtEl>
                                          <p:spTgt spid="2056"/>
                                        </p:tgtEl>
                                        <p:attrNameLst>
                                          <p:attrName>style.rotation</p:attrName>
                                        </p:attrNameLst>
                                      </p:cBhvr>
                                      <p:tavLst>
                                        <p:tav tm="0">
                                          <p:val>
                                            <p:fltVal val="90"/>
                                          </p:val>
                                        </p:tav>
                                        <p:tav tm="100000">
                                          <p:val>
                                            <p:fltVal val="0"/>
                                          </p:val>
                                        </p:tav>
                                      </p:tavLst>
                                    </p:anim>
                                    <p:animEffect transition="in" filter="fade">
                                      <p:cBhvr>
                                        <p:cTn id="29"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2BCC592-AD85-4552-ADDE-966355C7E4FA}"/>
              </a:ext>
            </a:extLst>
          </p:cNvPr>
          <p:cNvSpPr>
            <a:spLocks noGrp="1"/>
          </p:cNvSpPr>
          <p:nvPr>
            <p:ph type="ctrTitle"/>
          </p:nvPr>
        </p:nvSpPr>
        <p:spPr/>
        <p:txBody>
          <a:bodyPr/>
          <a:lstStyle/>
          <a:p>
            <a:r>
              <a:rPr lang="es-CO" dirty="0"/>
              <a:t>GRACIAS</a:t>
            </a:r>
          </a:p>
        </p:txBody>
      </p:sp>
      <p:sp>
        <p:nvSpPr>
          <p:cNvPr id="15" name="Marcador de número de diapositiva 14">
            <a:extLst>
              <a:ext uri="{FF2B5EF4-FFF2-40B4-BE49-F238E27FC236}">
                <a16:creationId xmlns:a16="http://schemas.microsoft.com/office/drawing/2014/main" id="{B3ABBAA5-73F8-4BB1-8A68-9E054776183B}"/>
              </a:ext>
            </a:extLst>
          </p:cNvPr>
          <p:cNvSpPr>
            <a:spLocks noGrp="1"/>
          </p:cNvSpPr>
          <p:nvPr>
            <p:ph type="sldNum" sz="quarter" idx="4294967295"/>
          </p:nvPr>
        </p:nvSpPr>
        <p:spPr>
          <a:xfrm>
            <a:off x="11903075" y="6384925"/>
            <a:ext cx="288925" cy="288925"/>
          </a:xfrm>
        </p:spPr>
        <p:txBody>
          <a:bodyPr/>
          <a:lstStyle/>
          <a:p>
            <a:pPr rtl="0"/>
            <a:fld id="{B67B645E-C5E5-4727-B977-D372A0AA71D9}" type="slidenum">
              <a:rPr lang="es-ES" noProof="0" smtClean="0"/>
              <a:pPr rtl="0"/>
              <a:t>19</a:t>
            </a:fld>
            <a:endParaRPr lang="es-ES" noProof="0"/>
          </a:p>
        </p:txBody>
      </p:sp>
      <p:sp>
        <p:nvSpPr>
          <p:cNvPr id="17" name="CuadroTexto 16">
            <a:extLst>
              <a:ext uri="{FF2B5EF4-FFF2-40B4-BE49-F238E27FC236}">
                <a16:creationId xmlns:a16="http://schemas.microsoft.com/office/drawing/2014/main" id="{D001E802-9353-43DF-BB9D-B7E57482F543}"/>
              </a:ext>
            </a:extLst>
          </p:cNvPr>
          <p:cNvSpPr txBox="1"/>
          <p:nvPr/>
        </p:nvSpPr>
        <p:spPr>
          <a:xfrm>
            <a:off x="10763793" y="6385421"/>
            <a:ext cx="882595" cy="327961"/>
          </a:xfrm>
          <a:prstGeom prst="rect">
            <a:avLst/>
          </a:prstGeom>
          <a:solidFill>
            <a:srgbClr val="C2E5B5"/>
          </a:solidFill>
          <a:ln>
            <a:noFill/>
          </a:ln>
        </p:spPr>
        <p:txBody>
          <a:bodyPr wrap="square" rtlCol="0">
            <a:spAutoFit/>
          </a:bodyPr>
          <a:lstStyle/>
          <a:p>
            <a:endParaRPr lang="es-CO" dirty="0"/>
          </a:p>
        </p:txBody>
      </p:sp>
      <p:pic>
        <p:nvPicPr>
          <p:cNvPr id="18" name="Imagen 17">
            <a:extLst>
              <a:ext uri="{FF2B5EF4-FFF2-40B4-BE49-F238E27FC236}">
                <a16:creationId xmlns:a16="http://schemas.microsoft.com/office/drawing/2014/main" id="{D54056FC-30C2-4911-A5BC-D6D6AF2586FD}"/>
              </a:ext>
            </a:extLst>
          </p:cNvPr>
          <p:cNvPicPr>
            <a:picLocks noChangeAspect="1"/>
          </p:cNvPicPr>
          <p:nvPr/>
        </p:nvPicPr>
        <p:blipFill>
          <a:blip r:embed="rId2"/>
          <a:stretch>
            <a:fillRect/>
          </a:stretch>
        </p:blipFill>
        <p:spPr>
          <a:xfrm>
            <a:off x="1335032" y="1858355"/>
            <a:ext cx="6363571" cy="2078700"/>
          </a:xfrm>
          <a:prstGeom prst="rect">
            <a:avLst/>
          </a:prstGeom>
        </p:spPr>
      </p:pic>
    </p:spTree>
    <p:extLst>
      <p:ext uri="{BB962C8B-B14F-4D97-AF65-F5344CB8AC3E}">
        <p14:creationId xmlns:p14="http://schemas.microsoft.com/office/powerpoint/2010/main" val="2505559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Marcador de número de diapositiva 24">
            <a:extLst>
              <a:ext uri="{FF2B5EF4-FFF2-40B4-BE49-F238E27FC236}">
                <a16:creationId xmlns:a16="http://schemas.microsoft.com/office/drawing/2014/main" id="{247BA36B-90FB-47C0-BAF0-6F1E2FA5C763}"/>
              </a:ext>
            </a:extLst>
          </p:cNvPr>
          <p:cNvSpPr>
            <a:spLocks noGrp="1"/>
          </p:cNvSpPr>
          <p:nvPr>
            <p:ph type="sldNum" sz="quarter" idx="15"/>
          </p:nvPr>
        </p:nvSpPr>
        <p:spPr>
          <a:xfrm>
            <a:off x="11728948" y="6385422"/>
            <a:ext cx="288000" cy="288000"/>
          </a:xfrm>
        </p:spPr>
        <p:txBody>
          <a:bodyPr rtlCol="0"/>
          <a:lstStyle/>
          <a:p>
            <a:pPr rtl="0"/>
            <a:fld id="{B67B645E-C5E5-4727-B977-D372A0AA71D9}" type="slidenum">
              <a:rPr lang="es-ES" smtClean="0"/>
              <a:pPr rtl="0"/>
              <a:t>2</a:t>
            </a:fld>
            <a:endParaRPr lang="es-ES" dirty="0"/>
          </a:p>
        </p:txBody>
      </p:sp>
      <p:sp>
        <p:nvSpPr>
          <p:cNvPr id="16" name="CuadroTexto 15">
            <a:extLst>
              <a:ext uri="{FF2B5EF4-FFF2-40B4-BE49-F238E27FC236}">
                <a16:creationId xmlns:a16="http://schemas.microsoft.com/office/drawing/2014/main" id="{C7ABB9F8-F120-4693-8605-9D8569F9D51F}"/>
              </a:ext>
            </a:extLst>
          </p:cNvPr>
          <p:cNvSpPr txBox="1"/>
          <p:nvPr/>
        </p:nvSpPr>
        <p:spPr>
          <a:xfrm>
            <a:off x="6592440" y="2904931"/>
            <a:ext cx="5599560" cy="646331"/>
          </a:xfrm>
          <a:prstGeom prst="rect">
            <a:avLst/>
          </a:prstGeom>
          <a:noFill/>
        </p:spPr>
        <p:txBody>
          <a:bodyPr wrap="square" rtlCol="0">
            <a:spAutoFit/>
          </a:bodyPr>
          <a:lstStyle/>
          <a:p>
            <a:pPr algn="ctr"/>
            <a:r>
              <a:rPr lang="es-CO" sz="3600" dirty="0">
                <a:ln w="3175">
                  <a:solidFill>
                    <a:schemeClr val="bg1"/>
                  </a:solidFill>
                </a:ln>
                <a:solidFill>
                  <a:schemeClr val="bg1"/>
                </a:solidFill>
                <a:effectLst>
                  <a:outerShdw blurRad="50800" dist="38100" dir="5400000" algn="t" rotWithShape="0">
                    <a:prstClr val="black">
                      <a:alpha val="40000"/>
                    </a:prstClr>
                  </a:outerShdw>
                </a:effectLst>
                <a:latin typeface="Sagona Book" panose="020B0604020202020204" pitchFamily="18" charset="0"/>
                <a:cs typeface="Raavi" panose="020B0502040204020203" pitchFamily="34" charset="0"/>
              </a:rPr>
              <a:t>Sobre la organización</a:t>
            </a:r>
          </a:p>
        </p:txBody>
      </p:sp>
      <p:sp>
        <p:nvSpPr>
          <p:cNvPr id="19" name="Rectángulo 18">
            <a:extLst>
              <a:ext uri="{FF2B5EF4-FFF2-40B4-BE49-F238E27FC236}">
                <a16:creationId xmlns:a16="http://schemas.microsoft.com/office/drawing/2014/main" id="{4BB9FE84-12DB-45BC-9400-469F82CCA9C9}"/>
              </a:ext>
            </a:extLst>
          </p:cNvPr>
          <p:cNvSpPr/>
          <p:nvPr/>
        </p:nvSpPr>
        <p:spPr>
          <a:xfrm>
            <a:off x="6003634" y="2967335"/>
            <a:ext cx="184730" cy="923330"/>
          </a:xfrm>
          <a:prstGeom prst="rect">
            <a:avLst/>
          </a:prstGeom>
          <a:noFill/>
        </p:spPr>
        <p:txBody>
          <a:bodyPr wrap="none" lIns="91440" tIns="45720" rIns="91440" bIns="45720">
            <a:spAutoFit/>
          </a:bodyPr>
          <a:lstStyle/>
          <a:p>
            <a:pPr algn="ctr"/>
            <a:endParaRPr lang="es-CO"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0" name="CuadroTexto 19">
            <a:extLst>
              <a:ext uri="{FF2B5EF4-FFF2-40B4-BE49-F238E27FC236}">
                <a16:creationId xmlns:a16="http://schemas.microsoft.com/office/drawing/2014/main" id="{B8AD289D-616B-456A-B822-31621390B9EE}"/>
              </a:ext>
            </a:extLst>
          </p:cNvPr>
          <p:cNvSpPr txBox="1"/>
          <p:nvPr/>
        </p:nvSpPr>
        <p:spPr>
          <a:xfrm>
            <a:off x="10554789" y="6191794"/>
            <a:ext cx="1071154" cy="574766"/>
          </a:xfrm>
          <a:prstGeom prst="rect">
            <a:avLst/>
          </a:prstGeom>
          <a:solidFill>
            <a:srgbClr val="BBE2AD"/>
          </a:solidFill>
          <a:ln>
            <a:noFill/>
          </a:ln>
        </p:spPr>
        <p:txBody>
          <a:bodyPr wrap="square" rtlCol="0">
            <a:spAutoFit/>
          </a:bodyPr>
          <a:lstStyle/>
          <a:p>
            <a:endParaRPr lang="es-CO" dirty="0"/>
          </a:p>
        </p:txBody>
      </p:sp>
      <p:pic>
        <p:nvPicPr>
          <p:cNvPr id="22" name="Imagen 21">
            <a:extLst>
              <a:ext uri="{FF2B5EF4-FFF2-40B4-BE49-F238E27FC236}">
                <a16:creationId xmlns:a16="http://schemas.microsoft.com/office/drawing/2014/main" id="{DDFB1CCF-9188-40FE-A390-037DC6EDF451}"/>
              </a:ext>
            </a:extLst>
          </p:cNvPr>
          <p:cNvPicPr>
            <a:picLocks noChangeAspect="1"/>
          </p:cNvPicPr>
          <p:nvPr/>
        </p:nvPicPr>
        <p:blipFill>
          <a:blip r:embed="rId3"/>
          <a:stretch>
            <a:fillRect/>
          </a:stretch>
        </p:blipFill>
        <p:spPr>
          <a:xfrm>
            <a:off x="7423800" y="1281330"/>
            <a:ext cx="4449148" cy="1453343"/>
          </a:xfrm>
          <a:prstGeom prst="rect">
            <a:avLst/>
          </a:prstGeom>
        </p:spPr>
      </p:pic>
      <p:cxnSp>
        <p:nvCxnSpPr>
          <p:cNvPr id="27" name="Conector recto 26">
            <a:extLst>
              <a:ext uri="{FF2B5EF4-FFF2-40B4-BE49-F238E27FC236}">
                <a16:creationId xmlns:a16="http://schemas.microsoft.com/office/drawing/2014/main" id="{EEF54FF8-4D83-4A13-BDB1-F56047912CFD}"/>
              </a:ext>
            </a:extLst>
          </p:cNvPr>
          <p:cNvCxnSpPr>
            <a:cxnSpLocks/>
          </p:cNvCxnSpPr>
          <p:nvPr/>
        </p:nvCxnSpPr>
        <p:spPr>
          <a:xfrm>
            <a:off x="7247081" y="2875696"/>
            <a:ext cx="4378862" cy="0"/>
          </a:xfrm>
          <a:prstGeom prst="line">
            <a:avLst/>
          </a:prstGeom>
        </p:spPr>
        <p:style>
          <a:lnRef idx="2">
            <a:schemeClr val="accent4"/>
          </a:lnRef>
          <a:fillRef idx="0">
            <a:schemeClr val="accent4"/>
          </a:fillRef>
          <a:effectRef idx="1">
            <a:schemeClr val="accent4"/>
          </a:effectRef>
          <a:fontRef idx="minor">
            <a:schemeClr val="tx1"/>
          </a:fontRef>
        </p:style>
      </p:cxnSp>
      <p:sp>
        <p:nvSpPr>
          <p:cNvPr id="29" name="Rectángulo 28">
            <a:extLst>
              <a:ext uri="{FF2B5EF4-FFF2-40B4-BE49-F238E27FC236}">
                <a16:creationId xmlns:a16="http://schemas.microsoft.com/office/drawing/2014/main" id="{6A9DEB0B-FAE8-4E8C-85F3-9DA3A01D2258}"/>
              </a:ext>
            </a:extLst>
          </p:cNvPr>
          <p:cNvSpPr/>
          <p:nvPr/>
        </p:nvSpPr>
        <p:spPr>
          <a:xfrm>
            <a:off x="521089" y="1358354"/>
            <a:ext cx="5280507" cy="4385816"/>
          </a:xfrm>
          <a:prstGeom prst="rect">
            <a:avLst/>
          </a:prstGeom>
        </p:spPr>
        <p:txBody>
          <a:bodyPr wrap="square">
            <a:spAutoFit/>
          </a:bodyPr>
          <a:lstStyle/>
          <a:p>
            <a:pPr algn="just">
              <a:lnSpc>
                <a:spcPct val="150000"/>
              </a:lnSpc>
            </a:pPr>
            <a:r>
              <a:rPr lang="es-ES" b="1" dirty="0">
                <a:solidFill>
                  <a:srgbClr val="205E35"/>
                </a:solidFill>
              </a:rPr>
              <a:t>Misión Institucional</a:t>
            </a:r>
          </a:p>
          <a:p>
            <a:pPr algn="just"/>
            <a:r>
              <a:rPr lang="es-ES" dirty="0">
                <a:solidFill>
                  <a:srgbClr val="666666"/>
                </a:solidFill>
              </a:rPr>
              <a:t>Proteger los derechos de los usuarios del Sistema General de Seguridad Social en Salud mediante la inspección, vigilancia, control y el ejercicio de la función jurisdiccional y de conciliación, de manera transparente y oportuna.</a:t>
            </a:r>
          </a:p>
          <a:p>
            <a:pPr algn="just">
              <a:lnSpc>
                <a:spcPct val="150000"/>
              </a:lnSpc>
            </a:pPr>
            <a:endParaRPr lang="es-ES" dirty="0">
              <a:solidFill>
                <a:srgbClr val="666666"/>
              </a:solidFill>
            </a:endParaRPr>
          </a:p>
          <a:p>
            <a:pPr algn="just">
              <a:lnSpc>
                <a:spcPct val="150000"/>
              </a:lnSpc>
            </a:pPr>
            <a:r>
              <a:rPr lang="es-ES" b="1" dirty="0">
                <a:solidFill>
                  <a:srgbClr val="205E35"/>
                </a:solidFill>
              </a:rPr>
              <a:t>Visión Institucional</a:t>
            </a:r>
          </a:p>
          <a:p>
            <a:pPr algn="just"/>
            <a:r>
              <a:rPr lang="es-ES" dirty="0">
                <a:solidFill>
                  <a:srgbClr val="666666"/>
                </a:solidFill>
              </a:rPr>
              <a:t>La Superintendencia Nacional de Salud será reconocida y respetada por sus decisiones técnicas y autónomas para garantizar el derecho a la salud oportuno y de calidad en el territorio nacional</a:t>
            </a:r>
          </a:p>
          <a:p>
            <a:pPr algn="just"/>
            <a:br>
              <a:rPr lang="es-ES" dirty="0"/>
            </a:br>
            <a:endParaRPr lang="es-CO" dirty="0"/>
          </a:p>
        </p:txBody>
      </p:sp>
    </p:spTree>
    <p:extLst>
      <p:ext uri="{BB962C8B-B14F-4D97-AF65-F5344CB8AC3E}">
        <p14:creationId xmlns:p14="http://schemas.microsoft.com/office/powerpoint/2010/main" val="21227289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0BC44B71-63BE-418A-A82A-64402026207E}"/>
              </a:ext>
            </a:extLst>
          </p:cNvPr>
          <p:cNvSpPr>
            <a:spLocks noGrp="1"/>
          </p:cNvSpPr>
          <p:nvPr>
            <p:ph type="body" sz="quarter" idx="18"/>
          </p:nvPr>
        </p:nvSpPr>
        <p:spPr>
          <a:xfrm>
            <a:off x="995254" y="3928154"/>
            <a:ext cx="1620000" cy="720000"/>
          </a:xfrm>
        </p:spPr>
        <p:txBody>
          <a:bodyPr rtlCol="0"/>
          <a:lstStyle/>
          <a:p>
            <a:r>
              <a:rPr lang="es-ES" sz="1700" dirty="0">
                <a:solidFill>
                  <a:srgbClr val="666666"/>
                </a:solidFill>
              </a:rPr>
              <a:t>​Los bienes públicos son sagrados.</a:t>
            </a:r>
            <a:endParaRPr lang="es-ES" sz="1700" dirty="0"/>
          </a:p>
        </p:txBody>
      </p:sp>
      <p:sp>
        <p:nvSpPr>
          <p:cNvPr id="10" name="Marcador de texto 9">
            <a:extLst>
              <a:ext uri="{FF2B5EF4-FFF2-40B4-BE49-F238E27FC236}">
                <a16:creationId xmlns:a16="http://schemas.microsoft.com/office/drawing/2014/main" id="{AA64044E-682B-419B-AB70-118D0597C64C}"/>
              </a:ext>
            </a:extLst>
          </p:cNvPr>
          <p:cNvSpPr>
            <a:spLocks noGrp="1"/>
          </p:cNvSpPr>
          <p:nvPr>
            <p:ph type="body" sz="quarter" idx="34"/>
          </p:nvPr>
        </p:nvSpPr>
        <p:spPr>
          <a:xfrm>
            <a:off x="3126113" y="3928154"/>
            <a:ext cx="1620000" cy="720000"/>
          </a:xfrm>
        </p:spPr>
        <p:txBody>
          <a:bodyPr rtlCol="0"/>
          <a:lstStyle/>
          <a:p>
            <a:r>
              <a:rPr lang="es-ES" sz="1700" dirty="0">
                <a:solidFill>
                  <a:srgbClr val="666666"/>
                </a:solidFill>
              </a:rPr>
              <a:t>Primero la vida y la salud</a:t>
            </a:r>
            <a:endParaRPr lang="es-ES" sz="1700" dirty="0"/>
          </a:p>
        </p:txBody>
      </p:sp>
      <p:sp>
        <p:nvSpPr>
          <p:cNvPr id="13" name="Marcador de texto 12">
            <a:extLst>
              <a:ext uri="{FF2B5EF4-FFF2-40B4-BE49-F238E27FC236}">
                <a16:creationId xmlns:a16="http://schemas.microsoft.com/office/drawing/2014/main" id="{59357458-973E-473B-B43E-428D949A39C2}"/>
              </a:ext>
            </a:extLst>
          </p:cNvPr>
          <p:cNvSpPr>
            <a:spLocks noGrp="1"/>
          </p:cNvSpPr>
          <p:nvPr>
            <p:ph type="body" sz="quarter" idx="36"/>
          </p:nvPr>
        </p:nvSpPr>
        <p:spPr>
          <a:xfrm>
            <a:off x="5256972" y="3928154"/>
            <a:ext cx="1620000" cy="720000"/>
          </a:xfrm>
        </p:spPr>
        <p:txBody>
          <a:bodyPr rtlCol="0"/>
          <a:lstStyle/>
          <a:p>
            <a:r>
              <a:rPr lang="es-ES" sz="1700" dirty="0">
                <a:solidFill>
                  <a:srgbClr val="666666"/>
                </a:solidFill>
              </a:rPr>
              <a:t>Gestión institucional por resultados</a:t>
            </a:r>
          </a:p>
          <a:p>
            <a:pPr rtl="0"/>
            <a:endParaRPr lang="es-ES" sz="1700" dirty="0"/>
          </a:p>
        </p:txBody>
      </p:sp>
      <p:sp>
        <p:nvSpPr>
          <p:cNvPr id="16" name="Marcador de texto 15">
            <a:extLst>
              <a:ext uri="{FF2B5EF4-FFF2-40B4-BE49-F238E27FC236}">
                <a16:creationId xmlns:a16="http://schemas.microsoft.com/office/drawing/2014/main" id="{820792B4-5A57-43A7-8C75-3B4261EE86DE}"/>
              </a:ext>
            </a:extLst>
          </p:cNvPr>
          <p:cNvSpPr>
            <a:spLocks noGrp="1"/>
          </p:cNvSpPr>
          <p:nvPr>
            <p:ph type="body" sz="quarter" idx="38"/>
          </p:nvPr>
        </p:nvSpPr>
        <p:spPr>
          <a:xfrm>
            <a:off x="7387831" y="3928154"/>
            <a:ext cx="1620000" cy="720000"/>
          </a:xfrm>
        </p:spPr>
        <p:txBody>
          <a:bodyPr rtlCol="0"/>
          <a:lstStyle/>
          <a:p>
            <a:r>
              <a:rPr lang="es-ES" sz="1700" dirty="0">
                <a:solidFill>
                  <a:srgbClr val="666666"/>
                </a:solidFill>
              </a:rPr>
              <a:t>Sostenibilidad del medio ambiente</a:t>
            </a:r>
          </a:p>
        </p:txBody>
      </p:sp>
      <p:sp>
        <p:nvSpPr>
          <p:cNvPr id="19" name="Marcador de texto 18">
            <a:extLst>
              <a:ext uri="{FF2B5EF4-FFF2-40B4-BE49-F238E27FC236}">
                <a16:creationId xmlns:a16="http://schemas.microsoft.com/office/drawing/2014/main" id="{4FD8E4F9-1B84-4707-95BE-9EC53D7ACB9D}"/>
              </a:ext>
            </a:extLst>
          </p:cNvPr>
          <p:cNvSpPr>
            <a:spLocks noGrp="1"/>
          </p:cNvSpPr>
          <p:nvPr>
            <p:ph type="body" sz="quarter" idx="40"/>
          </p:nvPr>
        </p:nvSpPr>
        <p:spPr>
          <a:xfrm>
            <a:off x="9518689" y="3928154"/>
            <a:ext cx="1620000" cy="720000"/>
          </a:xfrm>
        </p:spPr>
        <p:txBody>
          <a:bodyPr rtlCol="0"/>
          <a:lstStyle/>
          <a:p>
            <a:r>
              <a:rPr lang="es-ES" sz="1700" dirty="0">
                <a:solidFill>
                  <a:srgbClr val="666666"/>
                </a:solidFill>
              </a:rPr>
              <a:t>El talento humano como el capital más valioso de la entidad.</a:t>
            </a:r>
          </a:p>
          <a:p>
            <a:pPr rtl="0"/>
            <a:endParaRPr lang="es-ES" sz="1700" dirty="0"/>
          </a:p>
        </p:txBody>
      </p:sp>
      <p:sp>
        <p:nvSpPr>
          <p:cNvPr id="32" name="Marcador de número de diapositiva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rtlCol="0"/>
          <a:lstStyle/>
          <a:p>
            <a:pPr rtl="0"/>
            <a:fld id="{B67B645E-C5E5-4727-B977-D372A0AA71D9}" type="slidenum">
              <a:rPr lang="es-ES" smtClean="0"/>
              <a:pPr rtl="0"/>
              <a:t>3</a:t>
            </a:fld>
            <a:endParaRPr lang="es-ES" dirty="0"/>
          </a:p>
        </p:txBody>
      </p:sp>
      <p:sp>
        <p:nvSpPr>
          <p:cNvPr id="20" name="CuadroTexto 19">
            <a:extLst>
              <a:ext uri="{FF2B5EF4-FFF2-40B4-BE49-F238E27FC236}">
                <a16:creationId xmlns:a16="http://schemas.microsoft.com/office/drawing/2014/main" id="{BAD135BA-75B5-47B4-8B9B-3ADE2E406DB7}"/>
              </a:ext>
            </a:extLst>
          </p:cNvPr>
          <p:cNvSpPr txBox="1"/>
          <p:nvPr/>
        </p:nvSpPr>
        <p:spPr>
          <a:xfrm>
            <a:off x="10554789" y="6191794"/>
            <a:ext cx="1071154" cy="574766"/>
          </a:xfrm>
          <a:prstGeom prst="rect">
            <a:avLst/>
          </a:prstGeom>
          <a:solidFill>
            <a:srgbClr val="F2F2F2"/>
          </a:solidFill>
          <a:ln>
            <a:noFill/>
          </a:ln>
        </p:spPr>
        <p:txBody>
          <a:bodyPr wrap="square" rtlCol="0">
            <a:spAutoFit/>
          </a:bodyPr>
          <a:lstStyle/>
          <a:p>
            <a:endParaRPr lang="es-CO" dirty="0"/>
          </a:p>
        </p:txBody>
      </p:sp>
      <p:pic>
        <p:nvPicPr>
          <p:cNvPr id="21" name="Imagen 20">
            <a:extLst>
              <a:ext uri="{FF2B5EF4-FFF2-40B4-BE49-F238E27FC236}">
                <a16:creationId xmlns:a16="http://schemas.microsoft.com/office/drawing/2014/main" id="{EF2CE4BD-2956-4B52-A97E-B31D0D6D52B8}"/>
              </a:ext>
            </a:extLst>
          </p:cNvPr>
          <p:cNvPicPr>
            <a:picLocks noChangeAspect="1"/>
          </p:cNvPicPr>
          <p:nvPr/>
        </p:nvPicPr>
        <p:blipFill>
          <a:blip r:embed="rId3"/>
          <a:stretch>
            <a:fillRect/>
          </a:stretch>
        </p:blipFill>
        <p:spPr>
          <a:xfrm>
            <a:off x="10163784" y="6240365"/>
            <a:ext cx="1462159" cy="477624"/>
          </a:xfrm>
          <a:prstGeom prst="rect">
            <a:avLst/>
          </a:prstGeom>
        </p:spPr>
      </p:pic>
      <p:sp>
        <p:nvSpPr>
          <p:cNvPr id="24" name="Título 1">
            <a:extLst>
              <a:ext uri="{FF2B5EF4-FFF2-40B4-BE49-F238E27FC236}">
                <a16:creationId xmlns:a16="http://schemas.microsoft.com/office/drawing/2014/main" id="{6DAA5521-05DA-442A-BA73-9E1D94CE3530}"/>
              </a:ext>
            </a:extLst>
          </p:cNvPr>
          <p:cNvSpPr>
            <a:spLocks noGrp="1"/>
          </p:cNvSpPr>
          <p:nvPr>
            <p:ph type="title"/>
          </p:nvPr>
        </p:nvSpPr>
        <p:spPr>
          <a:xfrm>
            <a:off x="432000" y="432000"/>
            <a:ext cx="11329200" cy="432000"/>
          </a:xfrm>
        </p:spPr>
        <p:txBody>
          <a:bodyPr rtlCol="0">
            <a:scene3d>
              <a:camera prst="orthographicFront"/>
              <a:lightRig rig="soft" dir="t">
                <a:rot lat="0" lon="0" rev="15600000"/>
              </a:lightRig>
            </a:scene3d>
            <a:sp3d extrusionH="57150" prstMaterial="softEdge">
              <a:bevelT w="25400" h="38100"/>
            </a:sp3d>
          </a:bodyPr>
          <a:lstStyle/>
          <a:p>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PRINCIPIO​​​S INSTITUCIONALES</a:t>
            </a:r>
            <a:endParaRPr lang="es-ES" spc="0" dirty="0">
              <a:ln/>
              <a:solidFill>
                <a:srgbClr val="00B050"/>
              </a:solidFill>
              <a:latin typeface="+mn-lt"/>
              <a:cs typeface="Angsana New" panose="02020603050405020304" pitchFamily="18" charset="-34"/>
            </a:endParaRPr>
          </a:p>
        </p:txBody>
      </p:sp>
      <p:pic>
        <p:nvPicPr>
          <p:cNvPr id="46" name="Marcador de posición de imagen 45" descr="Niños">
            <a:extLst>
              <a:ext uri="{FF2B5EF4-FFF2-40B4-BE49-F238E27FC236}">
                <a16:creationId xmlns:a16="http://schemas.microsoft.com/office/drawing/2014/main" id="{1913B98A-AD36-49C1-89B8-1FBF133C3441}"/>
              </a:ext>
            </a:extLst>
          </p:cNvPr>
          <p:cNvPicPr>
            <a:picLocks noGrp="1" noChangeAspect="1"/>
          </p:cNvPicPr>
          <p:nvPr>
            <p:ph type="pic" sz="quarter" idx="41"/>
          </p:nvPr>
        </p:nvPicPr>
        <p:blipFill>
          <a:blip r:embed="rId4">
            <a:extLst>
              <a:ext uri="{96DAC541-7B7A-43D3-8B79-37D633B846F1}">
                <asvg:svgBlip xmlns:asvg="http://schemas.microsoft.com/office/drawing/2016/SVG/main" r:embed="rId5"/>
              </a:ext>
            </a:extLst>
          </a:blip>
          <a:srcRect/>
          <a:stretch>
            <a:fillRect/>
          </a:stretch>
        </p:blipFill>
        <p:spPr>
          <a:xfrm>
            <a:off x="1349649" y="2571920"/>
            <a:ext cx="968750" cy="968750"/>
          </a:xfrm>
        </p:spPr>
      </p:pic>
      <p:pic>
        <p:nvPicPr>
          <p:cNvPr id="50" name="Marcador de posición de imagen 49" descr="Corazón con pulso">
            <a:extLst>
              <a:ext uri="{FF2B5EF4-FFF2-40B4-BE49-F238E27FC236}">
                <a16:creationId xmlns:a16="http://schemas.microsoft.com/office/drawing/2014/main" id="{D443C13B-1DB2-4CE7-A6D4-6BF2B068CCAE}"/>
              </a:ext>
            </a:extLst>
          </p:cNvPr>
          <p:cNvPicPr>
            <a:picLocks noGrp="1" noChangeAspect="1"/>
          </p:cNvPicPr>
          <p:nvPr>
            <p:ph type="pic" sz="quarter" idx="47"/>
          </p:nvPr>
        </p:nvPicPr>
        <p:blipFill>
          <a:blip r:embed="rId6">
            <a:extLst>
              <a:ext uri="{96DAC541-7B7A-43D3-8B79-37D633B846F1}">
                <asvg:svgBlip xmlns:asvg="http://schemas.microsoft.com/office/drawing/2016/SVG/main" r:embed="rId7"/>
              </a:ext>
            </a:extLst>
          </a:blip>
          <a:srcRect l="128" r="128"/>
          <a:stretch>
            <a:fillRect/>
          </a:stretch>
        </p:blipFill>
        <p:spPr>
          <a:xfrm>
            <a:off x="3501910" y="2622092"/>
            <a:ext cx="868406" cy="868406"/>
          </a:xfrm>
        </p:spPr>
      </p:pic>
      <p:pic>
        <p:nvPicPr>
          <p:cNvPr id="52" name="Marcador de posición de imagen 51" descr="Engranaje único">
            <a:extLst>
              <a:ext uri="{FF2B5EF4-FFF2-40B4-BE49-F238E27FC236}">
                <a16:creationId xmlns:a16="http://schemas.microsoft.com/office/drawing/2014/main" id="{BBE87D33-1BDA-40E4-896C-901F7380AD83}"/>
              </a:ext>
            </a:extLst>
          </p:cNvPr>
          <p:cNvPicPr>
            <a:picLocks noGrp="1" noChangeAspect="1"/>
          </p:cNvPicPr>
          <p:nvPr>
            <p:ph type="pic" sz="quarter" idx="48"/>
          </p:nvPr>
        </p:nvPicPr>
        <p:blipFill>
          <a:blip r:embed="rId8">
            <a:extLst>
              <a:ext uri="{96DAC541-7B7A-43D3-8B79-37D633B846F1}">
                <asvg:svgBlip xmlns:asvg="http://schemas.microsoft.com/office/drawing/2016/SVG/main" r:embed="rId9"/>
              </a:ext>
            </a:extLst>
          </a:blip>
          <a:srcRect/>
          <a:stretch>
            <a:fillRect/>
          </a:stretch>
        </p:blipFill>
        <p:spPr>
          <a:xfrm>
            <a:off x="5951171" y="2467416"/>
            <a:ext cx="621792" cy="621792"/>
          </a:xfrm>
        </p:spPr>
      </p:pic>
      <p:pic>
        <p:nvPicPr>
          <p:cNvPr id="54" name="Marcador de posición de imagen 53" descr="Documento">
            <a:extLst>
              <a:ext uri="{FF2B5EF4-FFF2-40B4-BE49-F238E27FC236}">
                <a16:creationId xmlns:a16="http://schemas.microsoft.com/office/drawing/2014/main" id="{0ED37B2A-9DDE-4B14-BFD0-64E26619C044}"/>
              </a:ext>
            </a:extLst>
          </p:cNvPr>
          <p:cNvPicPr>
            <a:picLocks noGrp="1" noChangeAspect="1"/>
          </p:cNvPicPr>
          <p:nvPr>
            <p:ph type="pic" sz="quarter" idx="49"/>
          </p:nvPr>
        </p:nvPicPr>
        <p:blipFill>
          <a:blip r:embed="rId10">
            <a:extLst>
              <a:ext uri="{96DAC541-7B7A-43D3-8B79-37D633B846F1}">
                <asvg:svgBlip xmlns:asvg="http://schemas.microsoft.com/office/drawing/2016/SVG/main" r:embed="rId11"/>
              </a:ext>
            </a:extLst>
          </a:blip>
          <a:srcRect/>
          <a:stretch>
            <a:fillRect/>
          </a:stretch>
        </p:blipFill>
        <p:spPr>
          <a:xfrm>
            <a:off x="5668566" y="2703865"/>
            <a:ext cx="770685" cy="770685"/>
          </a:xfrm>
        </p:spPr>
      </p:pic>
      <p:pic>
        <p:nvPicPr>
          <p:cNvPr id="58" name="Gráfico 57" descr="Mano abierta con planta">
            <a:extLst>
              <a:ext uri="{FF2B5EF4-FFF2-40B4-BE49-F238E27FC236}">
                <a16:creationId xmlns:a16="http://schemas.microsoft.com/office/drawing/2014/main" id="{EA7DB41E-2EB0-4CE5-9837-09D7BE7F99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15146" y="2560150"/>
            <a:ext cx="914400" cy="914400"/>
          </a:xfrm>
          <a:prstGeom prst="rect">
            <a:avLst/>
          </a:prstGeom>
        </p:spPr>
      </p:pic>
      <p:pic>
        <p:nvPicPr>
          <p:cNvPr id="62" name="Gráfico 61" descr="Cabeza con engranajes">
            <a:extLst>
              <a:ext uri="{FF2B5EF4-FFF2-40B4-BE49-F238E27FC236}">
                <a16:creationId xmlns:a16="http://schemas.microsoft.com/office/drawing/2014/main" id="{2B4EA604-9FE6-4695-B77E-8FA69D7AAC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10793" y="2576097"/>
            <a:ext cx="931557" cy="931557"/>
          </a:xfrm>
          <a:prstGeom prst="rect">
            <a:avLst/>
          </a:prstGeom>
        </p:spPr>
      </p:pic>
    </p:spTree>
    <p:extLst>
      <p:ext uri="{BB962C8B-B14F-4D97-AF65-F5344CB8AC3E}">
        <p14:creationId xmlns:p14="http://schemas.microsoft.com/office/powerpoint/2010/main" val="27126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60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60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par>
                                <p:cTn id="14" presetID="1" presetClass="entr" presetSubtype="0" fill="hold" nodeType="withEffect">
                                  <p:stCondLst>
                                    <p:cond delay="1100"/>
                                  </p:stCondLst>
                                  <p:childTnLst>
                                    <p:set>
                                      <p:cBhvr>
                                        <p:cTn id="15" dur="1" fill="hold">
                                          <p:stCondLst>
                                            <p:cond delay="0"/>
                                          </p:stCondLst>
                                        </p:cTn>
                                        <p:tgtEl>
                                          <p:spTgt spid="54"/>
                                        </p:tgtEl>
                                        <p:attrNameLst>
                                          <p:attrName>style.visibility</p:attrName>
                                        </p:attrNameLst>
                                      </p:cBhvr>
                                      <p:to>
                                        <p:strVal val="visible"/>
                                      </p:to>
                                    </p:set>
                                  </p:childTnLst>
                                </p:cTn>
                              </p:par>
                              <p:par>
                                <p:cTn id="16" presetID="1" presetClass="entr" presetSubtype="0" fill="hold" grpId="0" nodeType="withEffect">
                                  <p:stCondLst>
                                    <p:cond delay="110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par>
                                <p:cTn id="18" presetID="1" presetClass="entr" presetSubtype="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childTnLst>
                                </p:cTn>
                              </p:par>
                              <p:par>
                                <p:cTn id="20" presetID="1" presetClass="entr" presetSubtype="0" fill="hold" nodeType="withEffect">
                                  <p:stCondLst>
                                    <p:cond delay="1800"/>
                                  </p:stCondLst>
                                  <p:childTnLst>
                                    <p:set>
                                      <p:cBhvr>
                                        <p:cTn id="21" dur="1" fill="hold">
                                          <p:stCondLst>
                                            <p:cond delay="0"/>
                                          </p:stCondLst>
                                        </p:cTn>
                                        <p:tgtEl>
                                          <p:spTgt spid="58"/>
                                        </p:tgtEl>
                                        <p:attrNameLst>
                                          <p:attrName>style.visibility</p:attrName>
                                        </p:attrNameLst>
                                      </p:cBhvr>
                                      <p:to>
                                        <p:strVal val="visible"/>
                                      </p:to>
                                    </p:set>
                                  </p:childTnLst>
                                </p:cTn>
                              </p:par>
                              <p:par>
                                <p:cTn id="22" presetID="1" presetClass="entr" presetSubtype="0" fill="hold" grpId="0" nodeType="withEffect">
                                  <p:stCondLst>
                                    <p:cond delay="1800"/>
                                  </p:stCondLst>
                                  <p:childTnLst>
                                    <p:set>
                                      <p:cBhvr>
                                        <p:cTn id="23" dur="1" fill="hold">
                                          <p:stCondLst>
                                            <p:cond delay="0"/>
                                          </p:stCondLst>
                                        </p:cTn>
                                        <p:tgtEl>
                                          <p:spTgt spid="16">
                                            <p:txEl>
                                              <p:pRg st="0" end="0"/>
                                            </p:txEl>
                                          </p:spTgt>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grpId="0" nodeType="withEffect">
                                  <p:stCondLst>
                                    <p:cond delay="2300"/>
                                  </p:stCondLst>
                                  <p:childTnLst>
                                    <p:set>
                                      <p:cBhvr>
                                        <p:cTn id="27"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build="p"/>
      <p:bldP spid="13" grpId="0" build="p"/>
      <p:bldP spid="16" grpId="0" build="p"/>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CE395A7A-A327-4B6E-AC82-4987C1FC2E30}"/>
              </a:ext>
            </a:extLst>
          </p:cNvPr>
          <p:cNvSpPr>
            <a:spLocks noGrp="1"/>
          </p:cNvSpPr>
          <p:nvPr>
            <p:ph type="body" sz="quarter" idx="15"/>
          </p:nvPr>
        </p:nvSpPr>
        <p:spPr>
          <a:xfrm>
            <a:off x="1700335" y="2634919"/>
            <a:ext cx="2339179" cy="475080"/>
          </a:xfrm>
        </p:spPr>
        <p:txBody>
          <a:bodyPr rtlCol="0"/>
          <a:lstStyle/>
          <a:p>
            <a:pPr algn="ctr" rtl="0"/>
            <a:r>
              <a:rPr lang="es-ES" sz="1800" dirty="0"/>
              <a:t>Derechos de los usuarios de SGSSS</a:t>
            </a:r>
          </a:p>
        </p:txBody>
      </p:sp>
      <p:sp>
        <p:nvSpPr>
          <p:cNvPr id="10" name="Marcador de texto 9">
            <a:extLst>
              <a:ext uri="{FF2B5EF4-FFF2-40B4-BE49-F238E27FC236}">
                <a16:creationId xmlns:a16="http://schemas.microsoft.com/office/drawing/2014/main" id="{463366FC-5890-4401-A035-A1945CD5B03E}"/>
              </a:ext>
            </a:extLst>
          </p:cNvPr>
          <p:cNvSpPr>
            <a:spLocks noGrp="1"/>
          </p:cNvSpPr>
          <p:nvPr>
            <p:ph type="body" sz="quarter" idx="35"/>
          </p:nvPr>
        </p:nvSpPr>
        <p:spPr>
          <a:xfrm>
            <a:off x="5300474" y="2496886"/>
            <a:ext cx="1742054" cy="395805"/>
          </a:xfrm>
        </p:spPr>
        <p:txBody>
          <a:bodyPr rtlCol="0"/>
          <a:lstStyle/>
          <a:p>
            <a:pPr algn="ctr" rtl="0"/>
            <a:r>
              <a:rPr lang="es-ES" sz="1800" dirty="0"/>
              <a:t>El sector Salud</a:t>
            </a:r>
          </a:p>
        </p:txBody>
      </p:sp>
      <p:sp>
        <p:nvSpPr>
          <p:cNvPr id="14" name="Marcador de texto 13">
            <a:extLst>
              <a:ext uri="{FF2B5EF4-FFF2-40B4-BE49-F238E27FC236}">
                <a16:creationId xmlns:a16="http://schemas.microsoft.com/office/drawing/2014/main" id="{CAE39E65-6300-43C2-96EE-FE89E277BD66}"/>
              </a:ext>
            </a:extLst>
          </p:cNvPr>
          <p:cNvSpPr>
            <a:spLocks noGrp="1"/>
          </p:cNvSpPr>
          <p:nvPr>
            <p:ph type="body" sz="quarter" idx="39"/>
          </p:nvPr>
        </p:nvSpPr>
        <p:spPr>
          <a:xfrm>
            <a:off x="8831778" y="2405926"/>
            <a:ext cx="2141114" cy="633430"/>
          </a:xfrm>
        </p:spPr>
        <p:txBody>
          <a:bodyPr rtlCol="0"/>
          <a:lstStyle/>
          <a:p>
            <a:pPr algn="ctr" rtl="0"/>
            <a:r>
              <a:rPr lang="es-ES" sz="1800" dirty="0"/>
              <a:t>Funciones Jurisdiccionales</a:t>
            </a:r>
          </a:p>
        </p:txBody>
      </p:sp>
      <p:sp>
        <p:nvSpPr>
          <p:cNvPr id="2" name="Título 1">
            <a:extLst>
              <a:ext uri="{FF2B5EF4-FFF2-40B4-BE49-F238E27FC236}">
                <a16:creationId xmlns:a16="http://schemas.microsoft.com/office/drawing/2014/main" id="{24D34E88-7F23-493B-B73F-B2C433AD9FBA}"/>
              </a:ext>
            </a:extLst>
          </p:cNvPr>
          <p:cNvSpPr>
            <a:spLocks noGrp="1"/>
          </p:cNvSpPr>
          <p:nvPr>
            <p:ph type="title"/>
          </p:nvPr>
        </p:nvSpPr>
        <p:spPr>
          <a:xfrm>
            <a:off x="431400" y="340039"/>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OBJETIVOS</a:t>
            </a:r>
            <a:endParaRPr lang="es-ES" spc="0" dirty="0">
              <a:ln/>
              <a:solidFill>
                <a:srgbClr val="00B050"/>
              </a:solidFill>
              <a:latin typeface="+mn-lt"/>
              <a:cs typeface="Angsana New" panose="02020603050405020304" pitchFamily="18" charset="-34"/>
            </a:endParaRPr>
          </a:p>
        </p:txBody>
      </p:sp>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4</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19" name="Imagen 18">
            <a:extLst>
              <a:ext uri="{FF2B5EF4-FFF2-40B4-BE49-F238E27FC236}">
                <a16:creationId xmlns:a16="http://schemas.microsoft.com/office/drawing/2014/main" id="{0A8188BD-9790-419B-BFA6-23B43A7BFE7C}"/>
              </a:ext>
            </a:extLst>
          </p:cNvPr>
          <p:cNvPicPr>
            <a:picLocks noChangeAspect="1"/>
          </p:cNvPicPr>
          <p:nvPr/>
        </p:nvPicPr>
        <p:blipFill>
          <a:blip r:embed="rId3"/>
          <a:stretch>
            <a:fillRect/>
          </a:stretch>
        </p:blipFill>
        <p:spPr>
          <a:xfrm>
            <a:off x="10299397" y="6233419"/>
            <a:ext cx="1346991" cy="440003"/>
          </a:xfrm>
          <a:prstGeom prst="rect">
            <a:avLst/>
          </a:prstGeom>
        </p:spPr>
      </p:pic>
      <p:pic>
        <p:nvPicPr>
          <p:cNvPr id="28" name="Picture Placeholder 27">
            <a:extLst>
              <a:ext uri="{FF2B5EF4-FFF2-40B4-BE49-F238E27FC236}">
                <a16:creationId xmlns:a16="http://schemas.microsoft.com/office/drawing/2014/main" id="{66298203-4AF1-48AE-A76A-BB9AE0EB1FBF}"/>
              </a:ext>
            </a:extLst>
          </p:cNvPr>
          <p:cNvPicPr>
            <a:picLocks noGrp="1" noChangeAspect="1"/>
          </p:cNvPicPr>
          <p:nvPr>
            <p:ph type="pic" sz="quarter" idx="38"/>
          </p:nvPr>
        </p:nvPicPr>
        <p:blipFill>
          <a:blip r:embed="rId4"/>
          <a:stretch>
            <a:fillRect/>
          </a:stretch>
        </p:blipFill>
        <p:spPr>
          <a:xfrm>
            <a:off x="9032438" y="887456"/>
            <a:ext cx="1452563" cy="1452563"/>
          </a:xfrm>
        </p:spPr>
      </p:pic>
      <p:pic>
        <p:nvPicPr>
          <p:cNvPr id="26" name="Picture Placeholder 25">
            <a:extLst>
              <a:ext uri="{FF2B5EF4-FFF2-40B4-BE49-F238E27FC236}">
                <a16:creationId xmlns:a16="http://schemas.microsoft.com/office/drawing/2014/main" id="{B6C1947A-7056-48A0-8919-534E61DD768A}"/>
              </a:ext>
            </a:extLst>
          </p:cNvPr>
          <p:cNvPicPr>
            <a:picLocks noGrp="1" noChangeAspect="1"/>
          </p:cNvPicPr>
          <p:nvPr>
            <p:ph type="pic" sz="quarter" idx="34"/>
          </p:nvPr>
        </p:nvPicPr>
        <p:blipFill>
          <a:blip r:embed="rId5"/>
          <a:srcRect/>
          <a:stretch>
            <a:fillRect/>
          </a:stretch>
        </p:blipFill>
        <p:spPr>
          <a:xfrm>
            <a:off x="5434043" y="935628"/>
            <a:ext cx="1476375" cy="1476375"/>
          </a:xfrm>
        </p:spPr>
      </p:pic>
      <p:pic>
        <p:nvPicPr>
          <p:cNvPr id="24" name="Picture Placeholder 23">
            <a:extLst>
              <a:ext uri="{FF2B5EF4-FFF2-40B4-BE49-F238E27FC236}">
                <a16:creationId xmlns:a16="http://schemas.microsoft.com/office/drawing/2014/main" id="{0E248E88-BA09-4F0C-9781-48008900BA92}"/>
              </a:ext>
            </a:extLst>
          </p:cNvPr>
          <p:cNvPicPr>
            <a:picLocks noGrp="1" noChangeAspect="1"/>
          </p:cNvPicPr>
          <p:nvPr>
            <p:ph type="pic" sz="quarter" idx="14"/>
          </p:nvPr>
        </p:nvPicPr>
        <p:blipFill>
          <a:blip r:embed="rId6"/>
          <a:srcRect l="6129" r="6129"/>
          <a:stretch>
            <a:fillRect/>
          </a:stretch>
        </p:blipFill>
        <p:spPr>
          <a:xfrm>
            <a:off x="2131738" y="939610"/>
            <a:ext cx="1476375" cy="1476375"/>
          </a:xfrm>
        </p:spPr>
      </p:pic>
      <p:cxnSp>
        <p:nvCxnSpPr>
          <p:cNvPr id="43" name="Straight Arrow Connector 42">
            <a:extLst>
              <a:ext uri="{FF2B5EF4-FFF2-40B4-BE49-F238E27FC236}">
                <a16:creationId xmlns:a16="http://schemas.microsoft.com/office/drawing/2014/main" id="{28119E96-7A62-4EEF-B35C-F370BC5C651F}"/>
              </a:ext>
            </a:extLst>
          </p:cNvPr>
          <p:cNvCxnSpPr/>
          <p:nvPr/>
        </p:nvCxnSpPr>
        <p:spPr>
          <a:xfrm>
            <a:off x="4118994" y="1677798"/>
            <a:ext cx="89762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6" name="Marcador de texto 5">
            <a:extLst>
              <a:ext uri="{FF2B5EF4-FFF2-40B4-BE49-F238E27FC236}">
                <a16:creationId xmlns:a16="http://schemas.microsoft.com/office/drawing/2014/main" id="{EFBB5049-D37E-46E0-A3C0-7A36A2F3DCFB}"/>
              </a:ext>
            </a:extLst>
          </p:cNvPr>
          <p:cNvSpPr txBox="1">
            <a:spLocks/>
          </p:cNvSpPr>
          <p:nvPr/>
        </p:nvSpPr>
        <p:spPr>
          <a:xfrm>
            <a:off x="3764137" y="1362655"/>
            <a:ext cx="1476375" cy="261412"/>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i="1" dirty="0"/>
              <a:t>En</a:t>
            </a:r>
          </a:p>
        </p:txBody>
      </p:sp>
      <p:cxnSp>
        <p:nvCxnSpPr>
          <p:cNvPr id="48" name="Straight Arrow Connector 47">
            <a:extLst>
              <a:ext uri="{FF2B5EF4-FFF2-40B4-BE49-F238E27FC236}">
                <a16:creationId xmlns:a16="http://schemas.microsoft.com/office/drawing/2014/main" id="{4F4B092D-D7F2-4938-ACB7-C72440474F95}"/>
              </a:ext>
            </a:extLst>
          </p:cNvPr>
          <p:cNvCxnSpPr>
            <a:cxnSpLocks/>
          </p:cNvCxnSpPr>
          <p:nvPr/>
        </p:nvCxnSpPr>
        <p:spPr>
          <a:xfrm flipV="1">
            <a:off x="7266719" y="1581537"/>
            <a:ext cx="1378658" cy="669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9" name="Marcador de texto 5">
            <a:extLst>
              <a:ext uri="{FF2B5EF4-FFF2-40B4-BE49-F238E27FC236}">
                <a16:creationId xmlns:a16="http://schemas.microsoft.com/office/drawing/2014/main" id="{A99C07D5-6EE7-4FB6-9179-33D4EEA06C13}"/>
              </a:ext>
            </a:extLst>
          </p:cNvPr>
          <p:cNvSpPr txBox="1">
            <a:spLocks/>
          </p:cNvSpPr>
          <p:nvPr/>
        </p:nvSpPr>
        <p:spPr>
          <a:xfrm>
            <a:off x="6468357" y="1278739"/>
            <a:ext cx="2830441" cy="261412"/>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i="1" dirty="0"/>
              <a:t>A </a:t>
            </a:r>
            <a:r>
              <a:rPr lang="es-ES" sz="2000" i="1" dirty="0" err="1"/>
              <a:t>trav</a:t>
            </a:r>
            <a:r>
              <a:rPr lang="en-US" sz="2000" i="1" dirty="0"/>
              <a:t>é</a:t>
            </a:r>
            <a:r>
              <a:rPr lang="es-ES" sz="2000" i="1" dirty="0"/>
              <a:t>s de</a:t>
            </a:r>
          </a:p>
        </p:txBody>
      </p:sp>
      <p:pic>
        <p:nvPicPr>
          <p:cNvPr id="62" name="Picture Placeholder 23">
            <a:extLst>
              <a:ext uri="{FF2B5EF4-FFF2-40B4-BE49-F238E27FC236}">
                <a16:creationId xmlns:a16="http://schemas.microsoft.com/office/drawing/2014/main" id="{3AC9AFCA-04A9-494A-944B-1F74F381CE25}"/>
              </a:ext>
            </a:extLst>
          </p:cNvPr>
          <p:cNvPicPr>
            <a:picLocks noChangeAspect="1"/>
          </p:cNvPicPr>
          <p:nvPr/>
        </p:nvPicPr>
        <p:blipFill>
          <a:blip r:embed="rId7"/>
          <a:stretch>
            <a:fillRect/>
          </a:stretch>
        </p:blipFill>
        <p:spPr>
          <a:xfrm>
            <a:off x="5524653" y="3884770"/>
            <a:ext cx="1476375" cy="1476375"/>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cmpd="sng" algn="ctr">
            <a:noFill/>
            <a:prstDash val="solid"/>
            <a:miter lim="800000"/>
          </a:ln>
          <a:effectLst/>
        </p:spPr>
      </p:pic>
      <p:sp>
        <p:nvSpPr>
          <p:cNvPr id="64" name="Marcador de texto 5">
            <a:extLst>
              <a:ext uri="{FF2B5EF4-FFF2-40B4-BE49-F238E27FC236}">
                <a16:creationId xmlns:a16="http://schemas.microsoft.com/office/drawing/2014/main" id="{C0951A8F-36F3-40FC-B1D0-FA57F11A5507}"/>
              </a:ext>
            </a:extLst>
          </p:cNvPr>
          <p:cNvSpPr txBox="1">
            <a:spLocks/>
          </p:cNvSpPr>
          <p:nvPr/>
        </p:nvSpPr>
        <p:spPr>
          <a:xfrm>
            <a:off x="5125607" y="5487538"/>
            <a:ext cx="2830441" cy="322102"/>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dirty="0"/>
              <a:t>Mejorar la atención</a:t>
            </a:r>
          </a:p>
        </p:txBody>
      </p:sp>
      <p:sp>
        <p:nvSpPr>
          <p:cNvPr id="65" name="Marcador de texto 9">
            <a:extLst>
              <a:ext uri="{FF2B5EF4-FFF2-40B4-BE49-F238E27FC236}">
                <a16:creationId xmlns:a16="http://schemas.microsoft.com/office/drawing/2014/main" id="{7AD304FC-39D1-43B5-90C8-2298D9B481CA}"/>
              </a:ext>
            </a:extLst>
          </p:cNvPr>
          <p:cNvSpPr txBox="1">
            <a:spLocks/>
          </p:cNvSpPr>
          <p:nvPr/>
        </p:nvSpPr>
        <p:spPr>
          <a:xfrm>
            <a:off x="1700335" y="5470743"/>
            <a:ext cx="2927980" cy="475080"/>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dirty="0"/>
              <a:t>Promueve la participación de los ciudadanos</a:t>
            </a:r>
          </a:p>
        </p:txBody>
      </p:sp>
      <p:cxnSp>
        <p:nvCxnSpPr>
          <p:cNvPr id="70" name="Straight Arrow Connector 69">
            <a:extLst>
              <a:ext uri="{FF2B5EF4-FFF2-40B4-BE49-F238E27FC236}">
                <a16:creationId xmlns:a16="http://schemas.microsoft.com/office/drawing/2014/main" id="{03B66925-7281-4F9F-99CA-ADA6F2587D91}"/>
              </a:ext>
            </a:extLst>
          </p:cNvPr>
          <p:cNvCxnSpPr/>
          <p:nvPr/>
        </p:nvCxnSpPr>
        <p:spPr>
          <a:xfrm>
            <a:off x="1006890" y="1711227"/>
            <a:ext cx="89762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1" name="Marcador de texto 5">
            <a:extLst>
              <a:ext uri="{FF2B5EF4-FFF2-40B4-BE49-F238E27FC236}">
                <a16:creationId xmlns:a16="http://schemas.microsoft.com/office/drawing/2014/main" id="{49A82B0E-3FEC-450A-9E9C-1C3946D6471E}"/>
              </a:ext>
            </a:extLst>
          </p:cNvPr>
          <p:cNvSpPr txBox="1">
            <a:spLocks/>
          </p:cNvSpPr>
          <p:nvPr/>
        </p:nvSpPr>
        <p:spPr>
          <a:xfrm>
            <a:off x="652033" y="990973"/>
            <a:ext cx="1476375" cy="666523"/>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i="1" dirty="0"/>
              <a:t>Protege y promueve</a:t>
            </a:r>
          </a:p>
        </p:txBody>
      </p:sp>
      <p:cxnSp>
        <p:nvCxnSpPr>
          <p:cNvPr id="78" name="Straight Arrow Connector 77">
            <a:extLst>
              <a:ext uri="{FF2B5EF4-FFF2-40B4-BE49-F238E27FC236}">
                <a16:creationId xmlns:a16="http://schemas.microsoft.com/office/drawing/2014/main" id="{3015E4B6-D936-4B16-9AF4-903076E997D8}"/>
              </a:ext>
            </a:extLst>
          </p:cNvPr>
          <p:cNvCxnSpPr/>
          <p:nvPr/>
        </p:nvCxnSpPr>
        <p:spPr>
          <a:xfrm flipV="1">
            <a:off x="2961314" y="3196206"/>
            <a:ext cx="0" cy="6123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0" name="Straight Arrow Connector 79">
            <a:extLst>
              <a:ext uri="{FF2B5EF4-FFF2-40B4-BE49-F238E27FC236}">
                <a16:creationId xmlns:a16="http://schemas.microsoft.com/office/drawing/2014/main" id="{9B7E7FEC-2FB7-4FA9-955F-C141CBDE143B}"/>
              </a:ext>
            </a:extLst>
          </p:cNvPr>
          <p:cNvCxnSpPr/>
          <p:nvPr/>
        </p:nvCxnSpPr>
        <p:spPr>
          <a:xfrm flipV="1">
            <a:off x="6189677" y="3109999"/>
            <a:ext cx="0" cy="6123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81" name="Picture Placeholder 23">
            <a:extLst>
              <a:ext uri="{FF2B5EF4-FFF2-40B4-BE49-F238E27FC236}">
                <a16:creationId xmlns:a16="http://schemas.microsoft.com/office/drawing/2014/main" id="{D79EBB0E-69E0-4979-9A9B-1B2875C8E829}"/>
              </a:ext>
            </a:extLst>
          </p:cNvPr>
          <p:cNvPicPr>
            <a:picLocks noChangeAspect="1"/>
          </p:cNvPicPr>
          <p:nvPr/>
        </p:nvPicPr>
        <p:blipFill>
          <a:blip r:embed="rId8"/>
          <a:stretch>
            <a:fillRect/>
          </a:stretch>
        </p:blipFill>
        <p:spPr>
          <a:xfrm>
            <a:off x="2223126" y="3880527"/>
            <a:ext cx="1476375" cy="1476375"/>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cmpd="sng" algn="ctr">
            <a:noFill/>
            <a:prstDash val="solid"/>
            <a:miter lim="800000"/>
          </a:ln>
          <a:effectLst/>
        </p:spPr>
      </p:pic>
      <p:pic>
        <p:nvPicPr>
          <p:cNvPr id="82" name="Picture 81">
            <a:extLst>
              <a:ext uri="{FF2B5EF4-FFF2-40B4-BE49-F238E27FC236}">
                <a16:creationId xmlns:a16="http://schemas.microsoft.com/office/drawing/2014/main" id="{4D599E3D-DED7-4A27-B09A-772EE0253B77}"/>
              </a:ext>
            </a:extLst>
          </p:cNvPr>
          <p:cNvPicPr>
            <a:picLocks noChangeAspect="1"/>
          </p:cNvPicPr>
          <p:nvPr/>
        </p:nvPicPr>
        <p:blipFill>
          <a:blip r:embed="rId9"/>
          <a:stretch>
            <a:fillRect/>
          </a:stretch>
        </p:blipFill>
        <p:spPr>
          <a:xfrm>
            <a:off x="2535613" y="4132047"/>
            <a:ext cx="851401" cy="894165"/>
          </a:xfrm>
          <a:prstGeom prst="ellipse">
            <a:avLst/>
          </a:prstGeom>
          <a:ln>
            <a:noFill/>
          </a:ln>
          <a:effectLst>
            <a:softEdge rad="112500"/>
          </a:effectLst>
        </p:spPr>
      </p:pic>
    </p:spTree>
    <p:extLst>
      <p:ext uri="{BB962C8B-B14F-4D97-AF65-F5344CB8AC3E}">
        <p14:creationId xmlns:p14="http://schemas.microsoft.com/office/powerpoint/2010/main" val="2100185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25" fill="hold">
                                          <p:stCondLst>
                                            <p:cond delay="0"/>
                                          </p:stCondLst>
                                        </p:cTn>
                                        <p:tgtEl>
                                          <p:spTgt spid="24"/>
                                        </p:tgtEl>
                                        <p:attrNameLst>
                                          <p:attrName>r</p:attrName>
                                        </p:attrNameLst>
                                      </p:cBhvr>
                                    </p:animRot>
                                    <p:animRot by="-240000">
                                      <p:cBhvr>
                                        <p:cTn id="7" dur="250" fill="hold">
                                          <p:stCondLst>
                                            <p:cond delay="250"/>
                                          </p:stCondLst>
                                        </p:cTn>
                                        <p:tgtEl>
                                          <p:spTgt spid="24"/>
                                        </p:tgtEl>
                                        <p:attrNameLst>
                                          <p:attrName>r</p:attrName>
                                        </p:attrNameLst>
                                      </p:cBhvr>
                                    </p:animRot>
                                    <p:animRot by="240000">
                                      <p:cBhvr>
                                        <p:cTn id="8" dur="250" fill="hold">
                                          <p:stCondLst>
                                            <p:cond delay="500"/>
                                          </p:stCondLst>
                                        </p:cTn>
                                        <p:tgtEl>
                                          <p:spTgt spid="24"/>
                                        </p:tgtEl>
                                        <p:attrNameLst>
                                          <p:attrName>r</p:attrName>
                                        </p:attrNameLst>
                                      </p:cBhvr>
                                    </p:animRot>
                                    <p:animRot by="-240000">
                                      <p:cBhvr>
                                        <p:cTn id="9" dur="250" fill="hold">
                                          <p:stCondLst>
                                            <p:cond delay="750"/>
                                          </p:stCondLst>
                                        </p:cTn>
                                        <p:tgtEl>
                                          <p:spTgt spid="24"/>
                                        </p:tgtEl>
                                        <p:attrNameLst>
                                          <p:attrName>r</p:attrName>
                                        </p:attrNameLst>
                                      </p:cBhvr>
                                    </p:animRot>
                                    <p:animRot by="120000">
                                      <p:cBhvr>
                                        <p:cTn id="10" dur="250" fill="hold">
                                          <p:stCondLst>
                                            <p:cond delay="1000"/>
                                          </p:stCondLst>
                                        </p:cTn>
                                        <p:tgtEl>
                                          <p:spTgt spid="24"/>
                                        </p:tgtEl>
                                        <p:attrNameLst>
                                          <p:attrName>r</p:attrName>
                                        </p:attrNameLst>
                                      </p:cBhvr>
                                    </p:animRot>
                                  </p:childTnLst>
                                </p:cTn>
                              </p:par>
                              <p:par>
                                <p:cTn id="11" presetID="32" presetClass="emph" presetSubtype="0" fill="hold" nodeType="withEffect">
                                  <p:stCondLst>
                                    <p:cond delay="0"/>
                                  </p:stCondLst>
                                  <p:childTnLst>
                                    <p:animRot by="120000">
                                      <p:cBhvr>
                                        <p:cTn id="12" dur="125" fill="hold">
                                          <p:stCondLst>
                                            <p:cond delay="0"/>
                                          </p:stCondLst>
                                        </p:cTn>
                                        <p:tgtEl>
                                          <p:spTgt spid="82"/>
                                        </p:tgtEl>
                                        <p:attrNameLst>
                                          <p:attrName>r</p:attrName>
                                        </p:attrNameLst>
                                      </p:cBhvr>
                                    </p:animRot>
                                    <p:animRot by="-240000">
                                      <p:cBhvr>
                                        <p:cTn id="13" dur="250" fill="hold">
                                          <p:stCondLst>
                                            <p:cond delay="250"/>
                                          </p:stCondLst>
                                        </p:cTn>
                                        <p:tgtEl>
                                          <p:spTgt spid="82"/>
                                        </p:tgtEl>
                                        <p:attrNameLst>
                                          <p:attrName>r</p:attrName>
                                        </p:attrNameLst>
                                      </p:cBhvr>
                                    </p:animRot>
                                    <p:animRot by="240000">
                                      <p:cBhvr>
                                        <p:cTn id="14" dur="250" fill="hold">
                                          <p:stCondLst>
                                            <p:cond delay="500"/>
                                          </p:stCondLst>
                                        </p:cTn>
                                        <p:tgtEl>
                                          <p:spTgt spid="82"/>
                                        </p:tgtEl>
                                        <p:attrNameLst>
                                          <p:attrName>r</p:attrName>
                                        </p:attrNameLst>
                                      </p:cBhvr>
                                    </p:animRot>
                                    <p:animRot by="-240000">
                                      <p:cBhvr>
                                        <p:cTn id="15" dur="250" fill="hold">
                                          <p:stCondLst>
                                            <p:cond delay="750"/>
                                          </p:stCondLst>
                                        </p:cTn>
                                        <p:tgtEl>
                                          <p:spTgt spid="82"/>
                                        </p:tgtEl>
                                        <p:attrNameLst>
                                          <p:attrName>r</p:attrName>
                                        </p:attrNameLst>
                                      </p:cBhvr>
                                    </p:animRot>
                                    <p:animRot by="120000">
                                      <p:cBhvr>
                                        <p:cTn id="16" dur="250" fill="hold">
                                          <p:stCondLst>
                                            <p:cond delay="1000"/>
                                          </p:stCondLst>
                                        </p:cTn>
                                        <p:tgtEl>
                                          <p:spTgt spid="82"/>
                                        </p:tgtEl>
                                        <p:attrNameLst>
                                          <p:attrName>r</p:attrName>
                                        </p:attrNameLst>
                                      </p:cBhvr>
                                    </p:animRot>
                                  </p:childTnLst>
                                </p:cTn>
                              </p:par>
                              <p:par>
                                <p:cTn id="17" presetID="32" presetClass="emph" presetSubtype="0" fill="hold" nodeType="withEffect">
                                  <p:stCondLst>
                                    <p:cond delay="0"/>
                                  </p:stCondLst>
                                  <p:childTnLst>
                                    <p:animRot by="120000">
                                      <p:cBhvr>
                                        <p:cTn id="18" dur="125" fill="hold">
                                          <p:stCondLst>
                                            <p:cond delay="0"/>
                                          </p:stCondLst>
                                        </p:cTn>
                                        <p:tgtEl>
                                          <p:spTgt spid="62"/>
                                        </p:tgtEl>
                                        <p:attrNameLst>
                                          <p:attrName>r</p:attrName>
                                        </p:attrNameLst>
                                      </p:cBhvr>
                                    </p:animRot>
                                    <p:animRot by="-240000">
                                      <p:cBhvr>
                                        <p:cTn id="19" dur="250" fill="hold">
                                          <p:stCondLst>
                                            <p:cond delay="250"/>
                                          </p:stCondLst>
                                        </p:cTn>
                                        <p:tgtEl>
                                          <p:spTgt spid="62"/>
                                        </p:tgtEl>
                                        <p:attrNameLst>
                                          <p:attrName>r</p:attrName>
                                        </p:attrNameLst>
                                      </p:cBhvr>
                                    </p:animRot>
                                    <p:animRot by="240000">
                                      <p:cBhvr>
                                        <p:cTn id="20" dur="250" fill="hold">
                                          <p:stCondLst>
                                            <p:cond delay="500"/>
                                          </p:stCondLst>
                                        </p:cTn>
                                        <p:tgtEl>
                                          <p:spTgt spid="62"/>
                                        </p:tgtEl>
                                        <p:attrNameLst>
                                          <p:attrName>r</p:attrName>
                                        </p:attrNameLst>
                                      </p:cBhvr>
                                    </p:animRot>
                                    <p:animRot by="-240000">
                                      <p:cBhvr>
                                        <p:cTn id="21" dur="250" fill="hold">
                                          <p:stCondLst>
                                            <p:cond delay="750"/>
                                          </p:stCondLst>
                                        </p:cTn>
                                        <p:tgtEl>
                                          <p:spTgt spid="62"/>
                                        </p:tgtEl>
                                        <p:attrNameLst>
                                          <p:attrName>r</p:attrName>
                                        </p:attrNameLst>
                                      </p:cBhvr>
                                    </p:animRot>
                                    <p:animRot by="120000">
                                      <p:cBhvr>
                                        <p:cTn id="22" dur="250" fill="hold">
                                          <p:stCondLst>
                                            <p:cond delay="1000"/>
                                          </p:stCondLst>
                                        </p:cTn>
                                        <p:tgtEl>
                                          <p:spTgt spid="62"/>
                                        </p:tgtEl>
                                        <p:attrNameLst>
                                          <p:attrName>r</p:attrName>
                                        </p:attrNameLst>
                                      </p:cBhvr>
                                    </p:animRot>
                                  </p:childTnLst>
                                </p:cTn>
                              </p:par>
                              <p:par>
                                <p:cTn id="23" presetID="32" presetClass="emph" presetSubtype="0" fill="hold" nodeType="withEffect">
                                  <p:stCondLst>
                                    <p:cond delay="0"/>
                                  </p:stCondLst>
                                  <p:childTnLst>
                                    <p:animRot by="120000">
                                      <p:cBhvr>
                                        <p:cTn id="24" dur="125" fill="hold">
                                          <p:stCondLst>
                                            <p:cond delay="0"/>
                                          </p:stCondLst>
                                        </p:cTn>
                                        <p:tgtEl>
                                          <p:spTgt spid="81"/>
                                        </p:tgtEl>
                                        <p:attrNameLst>
                                          <p:attrName>r</p:attrName>
                                        </p:attrNameLst>
                                      </p:cBhvr>
                                    </p:animRot>
                                    <p:animRot by="-240000">
                                      <p:cBhvr>
                                        <p:cTn id="25" dur="250" fill="hold">
                                          <p:stCondLst>
                                            <p:cond delay="250"/>
                                          </p:stCondLst>
                                        </p:cTn>
                                        <p:tgtEl>
                                          <p:spTgt spid="81"/>
                                        </p:tgtEl>
                                        <p:attrNameLst>
                                          <p:attrName>r</p:attrName>
                                        </p:attrNameLst>
                                      </p:cBhvr>
                                    </p:animRot>
                                    <p:animRot by="240000">
                                      <p:cBhvr>
                                        <p:cTn id="26" dur="250" fill="hold">
                                          <p:stCondLst>
                                            <p:cond delay="500"/>
                                          </p:stCondLst>
                                        </p:cTn>
                                        <p:tgtEl>
                                          <p:spTgt spid="81"/>
                                        </p:tgtEl>
                                        <p:attrNameLst>
                                          <p:attrName>r</p:attrName>
                                        </p:attrNameLst>
                                      </p:cBhvr>
                                    </p:animRot>
                                    <p:animRot by="-240000">
                                      <p:cBhvr>
                                        <p:cTn id="27" dur="250" fill="hold">
                                          <p:stCondLst>
                                            <p:cond delay="750"/>
                                          </p:stCondLst>
                                        </p:cTn>
                                        <p:tgtEl>
                                          <p:spTgt spid="81"/>
                                        </p:tgtEl>
                                        <p:attrNameLst>
                                          <p:attrName>r</p:attrName>
                                        </p:attrNameLst>
                                      </p:cBhvr>
                                    </p:animRot>
                                    <p:animRot by="120000">
                                      <p:cBhvr>
                                        <p:cTn id="28" dur="250" fill="hold">
                                          <p:stCondLst>
                                            <p:cond delay="1000"/>
                                          </p:stCondLst>
                                        </p:cTn>
                                        <p:tgtEl>
                                          <p:spTgt spid="81"/>
                                        </p:tgtEl>
                                        <p:attrNameLst>
                                          <p:attrName>r</p:attrName>
                                        </p:attrNameLst>
                                      </p:cBhvr>
                                    </p:animRot>
                                  </p:childTnLst>
                                </p:cTn>
                              </p:par>
                              <p:par>
                                <p:cTn id="29" presetID="32" presetClass="emph" presetSubtype="0" fill="hold" nodeType="withEffect">
                                  <p:stCondLst>
                                    <p:cond delay="0"/>
                                  </p:stCondLst>
                                  <p:childTnLst>
                                    <p:animRot by="120000">
                                      <p:cBhvr>
                                        <p:cTn id="30" dur="125" fill="hold">
                                          <p:stCondLst>
                                            <p:cond delay="0"/>
                                          </p:stCondLst>
                                        </p:cTn>
                                        <p:tgtEl>
                                          <p:spTgt spid="26"/>
                                        </p:tgtEl>
                                        <p:attrNameLst>
                                          <p:attrName>r</p:attrName>
                                        </p:attrNameLst>
                                      </p:cBhvr>
                                    </p:animRot>
                                    <p:animRot by="-240000">
                                      <p:cBhvr>
                                        <p:cTn id="31" dur="250" fill="hold">
                                          <p:stCondLst>
                                            <p:cond delay="250"/>
                                          </p:stCondLst>
                                        </p:cTn>
                                        <p:tgtEl>
                                          <p:spTgt spid="26"/>
                                        </p:tgtEl>
                                        <p:attrNameLst>
                                          <p:attrName>r</p:attrName>
                                        </p:attrNameLst>
                                      </p:cBhvr>
                                    </p:animRot>
                                    <p:animRot by="240000">
                                      <p:cBhvr>
                                        <p:cTn id="32" dur="250" fill="hold">
                                          <p:stCondLst>
                                            <p:cond delay="500"/>
                                          </p:stCondLst>
                                        </p:cTn>
                                        <p:tgtEl>
                                          <p:spTgt spid="26"/>
                                        </p:tgtEl>
                                        <p:attrNameLst>
                                          <p:attrName>r</p:attrName>
                                        </p:attrNameLst>
                                      </p:cBhvr>
                                    </p:animRot>
                                    <p:animRot by="-240000">
                                      <p:cBhvr>
                                        <p:cTn id="33" dur="250" fill="hold">
                                          <p:stCondLst>
                                            <p:cond delay="750"/>
                                          </p:stCondLst>
                                        </p:cTn>
                                        <p:tgtEl>
                                          <p:spTgt spid="26"/>
                                        </p:tgtEl>
                                        <p:attrNameLst>
                                          <p:attrName>r</p:attrName>
                                        </p:attrNameLst>
                                      </p:cBhvr>
                                    </p:animRot>
                                    <p:animRot by="120000">
                                      <p:cBhvr>
                                        <p:cTn id="34" dur="250" fill="hold">
                                          <p:stCondLst>
                                            <p:cond delay="1000"/>
                                          </p:stCondLst>
                                        </p:cTn>
                                        <p:tgtEl>
                                          <p:spTgt spid="26"/>
                                        </p:tgtEl>
                                        <p:attrNameLst>
                                          <p:attrName>r</p:attrName>
                                        </p:attrNameLst>
                                      </p:cBhvr>
                                    </p:animRot>
                                  </p:childTnLst>
                                </p:cTn>
                              </p:par>
                              <p:par>
                                <p:cTn id="35" presetID="32" presetClass="emph" presetSubtype="0" fill="hold" nodeType="withEffect">
                                  <p:stCondLst>
                                    <p:cond delay="0"/>
                                  </p:stCondLst>
                                  <p:childTnLst>
                                    <p:animRot by="120000">
                                      <p:cBhvr>
                                        <p:cTn id="36" dur="125" fill="hold">
                                          <p:stCondLst>
                                            <p:cond delay="0"/>
                                          </p:stCondLst>
                                        </p:cTn>
                                        <p:tgtEl>
                                          <p:spTgt spid="28"/>
                                        </p:tgtEl>
                                        <p:attrNameLst>
                                          <p:attrName>r</p:attrName>
                                        </p:attrNameLst>
                                      </p:cBhvr>
                                    </p:animRot>
                                    <p:animRot by="-240000">
                                      <p:cBhvr>
                                        <p:cTn id="37" dur="250" fill="hold">
                                          <p:stCondLst>
                                            <p:cond delay="250"/>
                                          </p:stCondLst>
                                        </p:cTn>
                                        <p:tgtEl>
                                          <p:spTgt spid="28"/>
                                        </p:tgtEl>
                                        <p:attrNameLst>
                                          <p:attrName>r</p:attrName>
                                        </p:attrNameLst>
                                      </p:cBhvr>
                                    </p:animRot>
                                    <p:animRot by="240000">
                                      <p:cBhvr>
                                        <p:cTn id="38" dur="250" fill="hold">
                                          <p:stCondLst>
                                            <p:cond delay="500"/>
                                          </p:stCondLst>
                                        </p:cTn>
                                        <p:tgtEl>
                                          <p:spTgt spid="28"/>
                                        </p:tgtEl>
                                        <p:attrNameLst>
                                          <p:attrName>r</p:attrName>
                                        </p:attrNameLst>
                                      </p:cBhvr>
                                    </p:animRot>
                                    <p:animRot by="-240000">
                                      <p:cBhvr>
                                        <p:cTn id="39" dur="250" fill="hold">
                                          <p:stCondLst>
                                            <p:cond delay="750"/>
                                          </p:stCondLst>
                                        </p:cTn>
                                        <p:tgtEl>
                                          <p:spTgt spid="28"/>
                                        </p:tgtEl>
                                        <p:attrNameLst>
                                          <p:attrName>r</p:attrName>
                                        </p:attrNameLst>
                                      </p:cBhvr>
                                    </p:animRot>
                                    <p:animRot by="120000">
                                      <p:cBhvr>
                                        <p:cTn id="40" dur="250" fill="hold">
                                          <p:stCondLst>
                                            <p:cond delay="1000"/>
                                          </p:stCondLst>
                                        </p:cTn>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5</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graphicFrame>
        <p:nvGraphicFramePr>
          <p:cNvPr id="6" name="Table 5">
            <a:extLst>
              <a:ext uri="{FF2B5EF4-FFF2-40B4-BE49-F238E27FC236}">
                <a16:creationId xmlns:a16="http://schemas.microsoft.com/office/drawing/2014/main" id="{11BD1348-E6B9-4405-A04B-65E0BBE96EE3}"/>
              </a:ext>
            </a:extLst>
          </p:cNvPr>
          <p:cNvGraphicFramePr>
            <a:graphicFrameLocks noGrp="1"/>
          </p:cNvGraphicFramePr>
          <p:nvPr>
            <p:extLst>
              <p:ext uri="{D42A27DB-BD31-4B8C-83A1-F6EECF244321}">
                <p14:modId xmlns:p14="http://schemas.microsoft.com/office/powerpoint/2010/main" val="558180144"/>
              </p:ext>
            </p:extLst>
          </p:nvPr>
        </p:nvGraphicFramePr>
        <p:xfrm>
          <a:off x="847377" y="609446"/>
          <a:ext cx="10249248" cy="5907659"/>
        </p:xfrm>
        <a:graphic>
          <a:graphicData uri="http://schemas.openxmlformats.org/drawingml/2006/table">
            <a:tbl>
              <a:tblPr firstRow="1" firstCol="1" bandRow="1"/>
              <a:tblGrid>
                <a:gridCol w="1745444">
                  <a:extLst>
                    <a:ext uri="{9D8B030D-6E8A-4147-A177-3AD203B41FA5}">
                      <a16:colId xmlns:a16="http://schemas.microsoft.com/office/drawing/2014/main" val="1613395421"/>
                    </a:ext>
                  </a:extLst>
                </a:gridCol>
                <a:gridCol w="2407804">
                  <a:extLst>
                    <a:ext uri="{9D8B030D-6E8A-4147-A177-3AD203B41FA5}">
                      <a16:colId xmlns:a16="http://schemas.microsoft.com/office/drawing/2014/main" val="3525811529"/>
                    </a:ext>
                  </a:extLst>
                </a:gridCol>
                <a:gridCol w="971376">
                  <a:extLst>
                    <a:ext uri="{9D8B030D-6E8A-4147-A177-3AD203B41FA5}">
                      <a16:colId xmlns:a16="http://schemas.microsoft.com/office/drawing/2014/main" val="471480990"/>
                    </a:ext>
                  </a:extLst>
                </a:gridCol>
                <a:gridCol w="1075145">
                  <a:extLst>
                    <a:ext uri="{9D8B030D-6E8A-4147-A177-3AD203B41FA5}">
                      <a16:colId xmlns:a16="http://schemas.microsoft.com/office/drawing/2014/main" val="3408000651"/>
                    </a:ext>
                  </a:extLst>
                </a:gridCol>
                <a:gridCol w="2039704">
                  <a:extLst>
                    <a:ext uri="{9D8B030D-6E8A-4147-A177-3AD203B41FA5}">
                      <a16:colId xmlns:a16="http://schemas.microsoft.com/office/drawing/2014/main" val="1114230337"/>
                    </a:ext>
                  </a:extLst>
                </a:gridCol>
                <a:gridCol w="2009775">
                  <a:extLst>
                    <a:ext uri="{9D8B030D-6E8A-4147-A177-3AD203B41FA5}">
                      <a16:colId xmlns:a16="http://schemas.microsoft.com/office/drawing/2014/main" val="2616804915"/>
                    </a:ext>
                  </a:extLst>
                </a:gridCol>
              </a:tblGrid>
              <a:tr h="2930977">
                <a:tc row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Socios Clave</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•Direcciones Territoriales de Salud.</a:t>
                      </a: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a:effectLst/>
                          <a:latin typeface="Calibri" panose="020F0502020204030204" pitchFamily="34" charset="0"/>
                          <a:ea typeface="Calibri" panose="020F0502020204030204" pitchFamily="34" charset="0"/>
                          <a:cs typeface="Times New Roman" panose="02020603050405020304" pitchFamily="18" charset="0"/>
                        </a:rPr>
                        <a:t>•Superintendencia del Subsidio Familiar</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•Superintendencia de la Economía Solidaria </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•Superintendencia Financiera.</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•Contaduría General de la Nación.</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•Ministerio de Salud y Protección Social</a:t>
                      </a:r>
                    </a:p>
                    <a:p>
                      <a:pPr marL="0" marR="0" algn="l">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•Defensoría del Pueblo.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2">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Actividades Clave</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Proteger el cumplimiento de los derechos y deberes de los usuarios en el sector salud a través de las funciones jurisdiccionales y de conciliación.</a:t>
                      </a:r>
                    </a:p>
                    <a:p>
                      <a:pPr marL="0" marR="0" algn="just">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Promover la participación de los ciudadanos para la defensa de sus derechos.</a:t>
                      </a:r>
                    </a:p>
                    <a:p>
                      <a:pPr marL="0" marR="0" algn="just">
                        <a:lnSpc>
                          <a:spcPct val="100000"/>
                        </a:lnSpc>
                        <a:spcBef>
                          <a:spcPts val="1200"/>
                        </a:spcBef>
                        <a:spcAft>
                          <a:spcPts val="0"/>
                        </a:spcAft>
                      </a:pPr>
                      <a:r>
                        <a:rPr lang="es-CO" sz="1200" kern="1200" dirty="0">
                          <a:solidFill>
                            <a:schemeClr val="tx1"/>
                          </a:solidFill>
                          <a:effectLst/>
                          <a:latin typeface="+mn-lt"/>
                          <a:ea typeface="+mn-ea"/>
                          <a:cs typeface="+mn-cs"/>
                        </a:rPr>
                        <a:t>Busca mejorar la atención en la salud.</a:t>
                      </a:r>
                    </a:p>
                    <a:p>
                      <a:pPr marL="0" marR="0" algn="just">
                        <a:lnSpc>
                          <a:spcPct val="100000"/>
                        </a:lnSpc>
                        <a:spcBef>
                          <a:spcPts val="1200"/>
                        </a:spcBef>
                        <a:spcAft>
                          <a:spcPts val="0"/>
                        </a:spcAft>
                      </a:pPr>
                      <a:r>
                        <a:rPr lang="es-CO" sz="1200" kern="1200" dirty="0">
                          <a:solidFill>
                            <a:schemeClr val="tx1"/>
                          </a:solidFill>
                          <a:effectLst/>
                          <a:latin typeface="+mn-lt"/>
                          <a:ea typeface="+mn-ea"/>
                          <a:cs typeface="+mn-cs"/>
                        </a:rPr>
                        <a:t>Inspeccionar, vigilar y controlar todas las entidades que afectan al sector salud.</a:t>
                      </a:r>
                      <a:endParaRPr lang="es-ES" sz="1200" dirty="0">
                        <a:effectLst/>
                        <a:latin typeface="+mn-lt"/>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3" gridSpan="2">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Propuesta de Valor</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0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Proteger los derechos de los usuarios del Sistema General de Seguridad Social en Salud mediante la inspección, vigilancia, control y el ejercicio de la función jurisdiccional y de conciliación, de manera transparente y oportuna.</a:t>
                      </a: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3" hMerge="1">
                  <a:txBody>
                    <a:bodyPr/>
                    <a:lstStyle/>
                    <a:p>
                      <a:endParaRPr lang="en-US"/>
                    </a:p>
                  </a:txBody>
                  <a:tcPr/>
                </a:tc>
                <a:tc>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Relación con clientes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Denuncie Entidades del Sector: </a:t>
                      </a:r>
                      <a:r>
                        <a:rPr lang="es-ES" sz="12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anticorrupcion-vigilados@supersalud.gov.co</a:t>
                      </a:r>
                      <a:r>
                        <a:rPr lang="es-ES" sz="12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gn="just">
                        <a:lnSpc>
                          <a:spcPct val="107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Denuncie Funcionarios de Supersalud – </a:t>
                      </a:r>
                      <a:r>
                        <a:rPr lang="es-ES" sz="12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Página Web</a:t>
                      </a:r>
                      <a:endParaRPr lang="en-US" sz="1200" dirty="0">
                        <a:solidFill>
                          <a:schemeClr val="tx2">
                            <a:lumMod val="75000"/>
                          </a:schemeClr>
                        </a:solidFill>
                      </a:endParaRPr>
                    </a:p>
                    <a:p>
                      <a:pPr marL="0" marR="0" algn="just">
                        <a:lnSpc>
                          <a:spcPct val="107000"/>
                        </a:lnSpc>
                        <a:spcBef>
                          <a:spcPts val="1200"/>
                        </a:spcBef>
                        <a:spcAft>
                          <a:spcPts val="0"/>
                        </a:spcAft>
                      </a:pPr>
                      <a:r>
                        <a:rPr lang="es-ES" sz="1200" dirty="0">
                          <a:effectLst/>
                          <a:latin typeface="Calibri" panose="020F0502020204030204" pitchFamily="34" charset="0"/>
                          <a:ea typeface="Calibri" panose="020F0502020204030204" pitchFamily="34" charset="0"/>
                          <a:cs typeface="Times New Roman" panose="02020603050405020304" pitchFamily="18" charset="0"/>
                        </a:rPr>
                        <a:t>Presencial en el Centro de Atención al Ciudadano.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row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Segmento de Clientes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1200"/>
                        </a:spcBef>
                        <a:spcAft>
                          <a:spcPts val="0"/>
                        </a:spcAft>
                      </a:pPr>
                      <a:r>
                        <a:rPr lang="es-CO" sz="1200" noProof="0" dirty="0">
                          <a:effectLst/>
                          <a:latin typeface="Calibri" panose="020F0502020204030204" pitchFamily="34" charset="0"/>
                          <a:ea typeface="Calibri" panose="020F0502020204030204" pitchFamily="34" charset="0"/>
                          <a:cs typeface="Times New Roman" panose="02020603050405020304" pitchFamily="18" charset="0"/>
                        </a:rPr>
                        <a:t>Usuarios del Sistema de gestión y seguridad social de salud.</a:t>
                      </a:r>
                    </a:p>
                    <a:p>
                      <a:pPr marL="0" marR="0" indent="0" algn="just">
                        <a:lnSpc>
                          <a:spcPct val="107000"/>
                        </a:lnSpc>
                        <a:spcBef>
                          <a:spcPts val="1200"/>
                        </a:spcBef>
                        <a:spcAft>
                          <a:spcPts val="0"/>
                        </a:spcAft>
                        <a:buFont typeface="+mj-lt"/>
                        <a:buNone/>
                      </a:pPr>
                      <a:r>
                        <a:rPr lang="es-ES" sz="1200" dirty="0">
                          <a:effectLst/>
                          <a:latin typeface="Calibri" panose="020F0502020204030204" pitchFamily="34" charset="0"/>
                          <a:ea typeface="Calibri" panose="020F0502020204030204" pitchFamily="34" charset="0"/>
                          <a:cs typeface="Times New Roman" panose="02020603050405020304" pitchFamily="18" charset="0"/>
                        </a:rPr>
                        <a:t>Usuarios afiliados o vinculados a un plan de beneficios de salud.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63395687"/>
                  </a:ext>
                </a:extLst>
              </a:tr>
              <a:tr h="304800">
                <a:tc vMerge="1">
                  <a:txBody>
                    <a:bodyPr/>
                    <a:lstStyle/>
                    <a:p>
                      <a:endParaRPr lang="en-US"/>
                    </a:p>
                  </a:txBody>
                  <a:tcPr/>
                </a:tc>
                <a:tc vMerge="1">
                  <a:txBody>
                    <a:bodyPr/>
                    <a:lstStyle/>
                    <a:p>
                      <a:pPr marL="0" marR="0" algn="just">
                        <a:lnSpc>
                          <a:spcPct val="100000"/>
                        </a:lnSpc>
                        <a:spcBef>
                          <a:spcPts val="1200"/>
                        </a:spcBef>
                        <a:spcAft>
                          <a:spcPts val="0"/>
                        </a:spcAft>
                      </a:pPr>
                      <a:endParaRPr lang="es-ES" sz="1200" dirty="0">
                        <a:effectLst/>
                        <a:latin typeface="+mn-lt"/>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gridSpan="2" vMerge="1">
                  <a:txBody>
                    <a:bodyPr/>
                    <a:lstStyle/>
                    <a:p>
                      <a:endParaRPr lang="en-US"/>
                    </a:p>
                  </a:txBody>
                  <a:tcPr/>
                </a:tc>
                <a:tc hMerge="1" vMerge="1">
                  <a:txBody>
                    <a:bodyPr/>
                    <a:lstStyle/>
                    <a:p>
                      <a:endParaRPr lang="en-US"/>
                    </a:p>
                  </a:txBody>
                  <a:tcPr/>
                </a:tc>
                <a:tc rowSpan="2">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Canales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Página web (PQRD).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Chat.</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Videollamada.</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Ruta del consumidor.</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Correo Electrónico.</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Llamada en línea.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vMerge="1">
                  <a:txBody>
                    <a:bodyPr/>
                    <a:lstStyle/>
                    <a:p>
                      <a:endParaRPr lang="en-US"/>
                    </a:p>
                  </a:txBody>
                  <a:tcPr/>
                </a:tc>
                <a:extLst>
                  <a:ext uri="{0D108BD9-81ED-4DB2-BD59-A6C34878D82A}">
                    <a16:rowId xmlns:a16="http://schemas.microsoft.com/office/drawing/2014/main" val="2588414441"/>
                  </a:ext>
                </a:extLst>
              </a:tr>
              <a:tr h="1003625">
                <a:tc vMerge="1">
                  <a:txBody>
                    <a:bodyPr/>
                    <a:lstStyle/>
                    <a:p>
                      <a:endParaRPr lang="en-US"/>
                    </a:p>
                  </a:txBody>
                  <a:tcPr>
                    <a:lnT w="19050" cap="flat" cmpd="sng" algn="ctr">
                      <a:solidFill>
                        <a:schemeClr val="tx2">
                          <a:lumMod val="75000"/>
                        </a:schemeClr>
                      </a:solidFill>
                      <a:prstDash val="solid"/>
                      <a:round/>
                      <a:headEnd type="none" w="med" len="med"/>
                      <a:tailEnd type="none" w="med" len="med"/>
                    </a:lnT>
                  </a:tcPr>
                </a:tc>
                <a:tc>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Recursos Clave</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Infraestructura TI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Recursos humanos.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Activos financieros.</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Leyes.</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Infraestructura física.</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Documentos y registros.</a:t>
                      </a:r>
                    </a:p>
                  </a:txBody>
                  <a:tcPr marT="91440" marB="91440">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gridSpan="2" vMerge="1">
                  <a:txBody>
                    <a:bodyPr/>
                    <a:lstStyle/>
                    <a:p>
                      <a:endParaRPr lang="en-US"/>
                    </a:p>
                  </a:txBody>
                  <a:tcPr>
                    <a:lnL w="19050" cap="flat" cmpd="sng" algn="ctr">
                      <a:solidFill>
                        <a:schemeClr val="tx2">
                          <a:lumMod val="75000"/>
                        </a:schemeClr>
                      </a:solidFill>
                      <a:prstDash val="solid"/>
                      <a:round/>
                      <a:headEnd type="none" w="med" len="med"/>
                      <a:tailEnd type="none" w="med" len="med"/>
                    </a:lnL>
                    <a:lnT w="19050" cap="flat" cmpd="sng" algn="ctr">
                      <a:solidFill>
                        <a:schemeClr val="tx2">
                          <a:lumMod val="75000"/>
                        </a:schemeClr>
                      </a:solidFill>
                      <a:prstDash val="solid"/>
                      <a:round/>
                      <a:headEnd type="none" w="med" len="med"/>
                      <a:tailEnd type="none" w="med" len="med"/>
                    </a:lnT>
                  </a:tcPr>
                </a:tc>
                <a:tc hMerge="1" vMerge="1">
                  <a:txBody>
                    <a:bodyPr/>
                    <a:lstStyle/>
                    <a:p>
                      <a:endParaRPr lang="en-US"/>
                    </a:p>
                  </a:txBody>
                  <a:tcPr/>
                </a:tc>
                <a:tc vMerge="1">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Canales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Página web (PQRD).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Chat.</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Videollamada.</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Ruta del consumidor.</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Correo Electrónico.</a:t>
                      </a:r>
                    </a:p>
                    <a:p>
                      <a:pPr marL="0" marR="0" algn="l">
                        <a:lnSpc>
                          <a:spcPct val="100000"/>
                        </a:lnSpc>
                        <a:spcBef>
                          <a:spcPts val="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Llamada en línea.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vMerge="1">
                  <a:txBody>
                    <a:bodyPr/>
                    <a:lstStyle/>
                    <a:p>
                      <a:endParaRPr lang="en-US"/>
                    </a:p>
                  </a:txBody>
                  <a:tcPr>
                    <a:lnL w="19050" cap="flat" cmpd="sng" algn="ctr">
                      <a:solidFill>
                        <a:schemeClr val="tx2">
                          <a:lumMod val="75000"/>
                        </a:schemeClr>
                      </a:solidFill>
                      <a:prstDash val="solid"/>
                      <a:round/>
                      <a:headEnd type="none" w="med" len="med"/>
                      <a:tailEnd type="none" w="med" len="med"/>
                    </a:lnL>
                    <a:lnT w="19050" cap="flat" cmpd="sng" algn="ctr">
                      <a:solidFill>
                        <a:schemeClr val="tx2">
                          <a:lumMod val="75000"/>
                        </a:schemeClr>
                      </a:solidFill>
                      <a:prstDash val="solid"/>
                      <a:round/>
                      <a:headEnd type="none" w="med" len="med"/>
                      <a:tailEnd type="none" w="med" len="med"/>
                    </a:lnT>
                  </a:tcPr>
                </a:tc>
                <a:extLst>
                  <a:ext uri="{0D108BD9-81ED-4DB2-BD59-A6C34878D82A}">
                    <a16:rowId xmlns:a16="http://schemas.microsoft.com/office/drawing/2014/main" val="1125813857"/>
                  </a:ext>
                </a:extLst>
              </a:tr>
              <a:tr h="965397">
                <a:tc grid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Estructura de Costos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Infraestructura TI.                                                 </a:t>
                      </a:r>
                    </a:p>
                    <a:p>
                      <a:pPr marL="0" marR="0" algn="l">
                        <a:lnSpc>
                          <a:spcPct val="100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Personal.                                                               </a:t>
                      </a: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tc gridSpan="3">
                  <a:txBody>
                    <a:bodyPr/>
                    <a:lstStyle/>
                    <a:p>
                      <a:pPr marL="0" marR="0" algn="l">
                        <a:lnSpc>
                          <a:spcPct val="107000"/>
                        </a:lnSpc>
                        <a:spcBef>
                          <a:spcPts val="1200"/>
                        </a:spcBef>
                        <a:spcAft>
                          <a:spcPts val="0"/>
                        </a:spcAft>
                      </a:pPr>
                      <a:r>
                        <a:rPr lang="es-CO"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Fuente de Ingresos</a:t>
                      </a:r>
                      <a:endParaRPr lang="en-US" sz="12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Impuestos.</a:t>
                      </a:r>
                    </a:p>
                    <a:p>
                      <a:pPr marL="0" marR="0" algn="l">
                        <a:lnSpc>
                          <a:spcPct val="107000"/>
                        </a:lnSpc>
                        <a:spcBef>
                          <a:spcPts val="1200"/>
                        </a:spcBef>
                        <a:spcAft>
                          <a:spcPts val="0"/>
                        </a:spcAft>
                      </a:pPr>
                      <a:r>
                        <a:rPr lang="es-CO" sz="1200" dirty="0">
                          <a:effectLst/>
                          <a:latin typeface="Calibri" panose="020F0502020204030204" pitchFamily="34" charset="0"/>
                          <a:ea typeface="Calibri" panose="020F0502020204030204" pitchFamily="34" charset="0"/>
                          <a:cs typeface="Times New Roman" panose="02020603050405020304" pitchFamily="18" charset="0"/>
                        </a:rPr>
                        <a:t>Ingreso recibido de lo pagos de los servicios de Salud por usuarios.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lnL w="19050" cap="flat" cmpd="sng" algn="ctr">
                      <a:solidFill>
                        <a:schemeClr val="tx2">
                          <a:lumMod val="75000"/>
                        </a:schemeClr>
                      </a:solidFill>
                      <a:prstDash val="solid"/>
                      <a:round/>
                      <a:headEnd type="none" w="med" len="med"/>
                      <a:tailEnd type="none" w="med" len="med"/>
                    </a:lnL>
                    <a:lnR w="19050"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8202372"/>
                  </a:ext>
                </a:extLst>
              </a:tr>
            </a:tbl>
          </a:graphicData>
        </a:graphic>
      </p:graphicFrame>
      <p:sp>
        <p:nvSpPr>
          <p:cNvPr id="7" name="Título 1">
            <a:extLst>
              <a:ext uri="{FF2B5EF4-FFF2-40B4-BE49-F238E27FC236}">
                <a16:creationId xmlns:a16="http://schemas.microsoft.com/office/drawing/2014/main" id="{FE5ABE01-79CC-4131-AA56-9D35F9067DA6}"/>
              </a:ext>
            </a:extLst>
          </p:cNvPr>
          <p:cNvSpPr>
            <a:spLocks noGrp="1"/>
          </p:cNvSpPr>
          <p:nvPr>
            <p:ph type="title"/>
          </p:nvPr>
        </p:nvSpPr>
        <p:spPr>
          <a:xfrm>
            <a:off x="399748" y="166813"/>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BUSINESS MODEL CANVAS</a:t>
            </a:r>
            <a:endParaRPr lang="es-ES" spc="0" dirty="0">
              <a:ln/>
              <a:solidFill>
                <a:srgbClr val="00B050"/>
              </a:solidFill>
              <a:latin typeface="+mn-lt"/>
              <a:cs typeface="Angsana New" panose="02020603050405020304" pitchFamily="18" charset="-34"/>
            </a:endParaRPr>
          </a:p>
        </p:txBody>
      </p:sp>
    </p:spTree>
    <p:extLst>
      <p:ext uri="{BB962C8B-B14F-4D97-AF65-F5344CB8AC3E}">
        <p14:creationId xmlns:p14="http://schemas.microsoft.com/office/powerpoint/2010/main" val="4094604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a:xfrm>
            <a:off x="11728948" y="6385422"/>
            <a:ext cx="288000" cy="288000"/>
          </a:xfrm>
        </p:spPr>
        <p:txBody>
          <a:bodyPr rtlCol="0"/>
          <a:lstStyle/>
          <a:p>
            <a:pPr rtl="0"/>
            <a:fld id="{B67B645E-C5E5-4727-B977-D372A0AA71D9}" type="slidenum">
              <a:rPr lang="es-ES" smtClean="0"/>
              <a:pPr rtl="0"/>
              <a:t>6</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431400" y="340039"/>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DIAGRAMA DE PROCESOS</a:t>
            </a:r>
            <a:endParaRPr lang="es-ES" spc="0" dirty="0">
              <a:ln/>
              <a:solidFill>
                <a:srgbClr val="00B050"/>
              </a:solidFill>
              <a:latin typeface="+mn-lt"/>
              <a:cs typeface="Angsana New" panose="02020603050405020304" pitchFamily="18" charset="-34"/>
            </a:endParaRPr>
          </a:p>
        </p:txBody>
      </p:sp>
      <p:pic>
        <p:nvPicPr>
          <p:cNvPr id="6" name="Imagen 5">
            <a:extLst>
              <a:ext uri="{FF2B5EF4-FFF2-40B4-BE49-F238E27FC236}">
                <a16:creationId xmlns:a16="http://schemas.microsoft.com/office/drawing/2014/main" id="{210E938E-379A-4096-9AFC-B1D25804E016}"/>
              </a:ext>
            </a:extLst>
          </p:cNvPr>
          <p:cNvPicPr>
            <a:picLocks noChangeAspect="1"/>
          </p:cNvPicPr>
          <p:nvPr/>
        </p:nvPicPr>
        <p:blipFill>
          <a:blip r:embed="rId4"/>
          <a:stretch>
            <a:fillRect/>
          </a:stretch>
        </p:blipFill>
        <p:spPr>
          <a:xfrm>
            <a:off x="3048001" y="733882"/>
            <a:ext cx="6026726" cy="5939540"/>
          </a:xfrm>
          <a:prstGeom prst="rect">
            <a:avLst/>
          </a:prstGeom>
        </p:spPr>
      </p:pic>
    </p:spTree>
    <p:extLst>
      <p:ext uri="{BB962C8B-B14F-4D97-AF65-F5344CB8AC3E}">
        <p14:creationId xmlns:p14="http://schemas.microsoft.com/office/powerpoint/2010/main" val="943288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7</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pic>
        <p:nvPicPr>
          <p:cNvPr id="3" name="Picture 2">
            <a:extLst>
              <a:ext uri="{FF2B5EF4-FFF2-40B4-BE49-F238E27FC236}">
                <a16:creationId xmlns:a16="http://schemas.microsoft.com/office/drawing/2014/main" id="{58B2A4AC-A145-4C1A-B42D-287F17183416}"/>
              </a:ext>
            </a:extLst>
          </p:cNvPr>
          <p:cNvPicPr>
            <a:picLocks noChangeAspect="1"/>
          </p:cNvPicPr>
          <p:nvPr/>
        </p:nvPicPr>
        <p:blipFill>
          <a:blip r:embed="rId4"/>
          <a:stretch>
            <a:fillRect/>
          </a:stretch>
        </p:blipFill>
        <p:spPr>
          <a:xfrm>
            <a:off x="3881345" y="412583"/>
            <a:ext cx="4377297" cy="6105378"/>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431400" y="340039"/>
            <a:ext cx="11329200"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ORGANIGRAMA</a:t>
            </a:r>
            <a:endParaRPr lang="es-ES" spc="0" dirty="0">
              <a:ln/>
              <a:solidFill>
                <a:srgbClr val="00B050"/>
              </a:solidFill>
              <a:latin typeface="+mn-lt"/>
              <a:cs typeface="Angsana New" panose="02020603050405020304" pitchFamily="18" charset="-34"/>
            </a:endParaRPr>
          </a:p>
        </p:txBody>
      </p:sp>
    </p:spTree>
    <p:extLst>
      <p:ext uri="{BB962C8B-B14F-4D97-AF65-F5344CB8AC3E}">
        <p14:creationId xmlns:p14="http://schemas.microsoft.com/office/powerpoint/2010/main" val="1163836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7D1F787C-18D8-47FF-9022-C62B1F4AB2F7}"/>
              </a:ext>
            </a:extLst>
          </p:cNvPr>
          <p:cNvSpPr>
            <a:spLocks noGrp="1"/>
          </p:cNvSpPr>
          <p:nvPr>
            <p:ph type="sldNum" sz="quarter" idx="11"/>
          </p:nvPr>
        </p:nvSpPr>
        <p:spPr/>
        <p:txBody>
          <a:bodyPr/>
          <a:lstStyle/>
          <a:p>
            <a:pPr algn="ctr" rtl="0"/>
            <a:fld id="{B67B645E-C5E5-4727-B977-D372A0AA71D9}" type="slidenum">
              <a:rPr lang="es-ES" noProof="0" smtClean="0"/>
              <a:pPr algn="ctr" rtl="0"/>
              <a:t>8</a:t>
            </a:fld>
            <a:endParaRPr lang="es-ES" noProof="0"/>
          </a:p>
        </p:txBody>
      </p:sp>
      <p:sp>
        <p:nvSpPr>
          <p:cNvPr id="6" name="CuadroTexto 5">
            <a:extLst>
              <a:ext uri="{FF2B5EF4-FFF2-40B4-BE49-F238E27FC236}">
                <a16:creationId xmlns:a16="http://schemas.microsoft.com/office/drawing/2014/main" id="{0031615C-AE32-4D03-BB56-44D9F0A6135A}"/>
              </a:ext>
            </a:extLst>
          </p:cNvPr>
          <p:cNvSpPr txBox="1"/>
          <p:nvPr/>
        </p:nvSpPr>
        <p:spPr>
          <a:xfrm>
            <a:off x="10763793" y="6385421"/>
            <a:ext cx="882595" cy="327961"/>
          </a:xfrm>
          <a:prstGeom prst="rect">
            <a:avLst/>
          </a:prstGeom>
          <a:solidFill>
            <a:srgbClr val="F2F2F2"/>
          </a:solidFill>
          <a:ln>
            <a:noFill/>
          </a:ln>
        </p:spPr>
        <p:txBody>
          <a:bodyPr wrap="square" rtlCol="0">
            <a:spAutoFit/>
          </a:bodyPr>
          <a:lstStyle/>
          <a:p>
            <a:endParaRPr lang="es-CO" dirty="0"/>
          </a:p>
        </p:txBody>
      </p:sp>
      <p:sp>
        <p:nvSpPr>
          <p:cNvPr id="60" name="Título 1">
            <a:extLst>
              <a:ext uri="{FF2B5EF4-FFF2-40B4-BE49-F238E27FC236}">
                <a16:creationId xmlns:a16="http://schemas.microsoft.com/office/drawing/2014/main" id="{5C892E79-6AFE-49E9-9D66-1ACBEAD48E66}"/>
              </a:ext>
            </a:extLst>
          </p:cNvPr>
          <p:cNvSpPr>
            <a:spLocks noGrp="1"/>
          </p:cNvSpPr>
          <p:nvPr>
            <p:ph type="title"/>
          </p:nvPr>
        </p:nvSpPr>
        <p:spPr>
          <a:xfrm>
            <a:off x="437471" y="334155"/>
            <a:ext cx="10023699" cy="432000"/>
          </a:xfrm>
        </p:spPr>
        <p:txBody>
          <a:bodyPr rtlCol="0">
            <a:scene3d>
              <a:camera prst="orthographicFront"/>
              <a:lightRig rig="soft" dir="t">
                <a:rot lat="0" lon="0" rev="15600000"/>
              </a:lightRig>
            </a:scene3d>
            <a:sp3d extrusionH="57150" prstMaterial="softEdge">
              <a:bevelT w="25400" h="38100"/>
            </a:sp3d>
          </a:bodyPr>
          <a:lstStyle/>
          <a:p>
            <a:pPr rtl="0"/>
            <a:r>
              <a:rPr lang="es-ES"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DIAGRAMA ÚNICO DE ARQUITECTURA EMPRESARIAL</a:t>
            </a:r>
            <a:endParaRPr lang="es-ES" spc="0" dirty="0">
              <a:ln/>
              <a:solidFill>
                <a:srgbClr val="00B050"/>
              </a:solidFill>
              <a:latin typeface="+mn-lt"/>
              <a:cs typeface="Angsana New" panose="02020603050405020304" pitchFamily="18" charset="-34"/>
            </a:endParaRPr>
          </a:p>
        </p:txBody>
      </p:sp>
      <p:pic>
        <p:nvPicPr>
          <p:cNvPr id="61" name="Imagen 60">
            <a:extLst>
              <a:ext uri="{FF2B5EF4-FFF2-40B4-BE49-F238E27FC236}">
                <a16:creationId xmlns:a16="http://schemas.microsoft.com/office/drawing/2014/main" id="{E7B0DAA9-9986-4209-B382-E1D3F735FAAB}"/>
              </a:ext>
            </a:extLst>
          </p:cNvPr>
          <p:cNvPicPr>
            <a:picLocks noChangeAspect="1"/>
          </p:cNvPicPr>
          <p:nvPr/>
        </p:nvPicPr>
        <p:blipFill>
          <a:blip r:embed="rId2"/>
          <a:stretch>
            <a:fillRect/>
          </a:stretch>
        </p:blipFill>
        <p:spPr>
          <a:xfrm>
            <a:off x="10299397" y="6233419"/>
            <a:ext cx="1346991" cy="440003"/>
          </a:xfrm>
          <a:prstGeom prst="rect">
            <a:avLst/>
          </a:prstGeom>
        </p:spPr>
      </p:pic>
      <p:sp>
        <p:nvSpPr>
          <p:cNvPr id="98" name="Rectangle: Rounded Corners 25">
            <a:extLst>
              <a:ext uri="{FF2B5EF4-FFF2-40B4-BE49-F238E27FC236}">
                <a16:creationId xmlns:a16="http://schemas.microsoft.com/office/drawing/2014/main" id="{5D6A57F1-6B91-4403-A6D2-507E3D56767D}"/>
              </a:ext>
            </a:extLst>
          </p:cNvPr>
          <p:cNvSpPr/>
          <p:nvPr/>
        </p:nvSpPr>
        <p:spPr>
          <a:xfrm>
            <a:off x="1763732" y="1410136"/>
            <a:ext cx="8453105" cy="7602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s-CO" dirty="0">
                <a:solidFill>
                  <a:schemeClr val="accent6">
                    <a:lumMod val="75000"/>
                  </a:schemeClr>
                </a:solidFill>
              </a:rPr>
              <a:t>Procesos core</a:t>
            </a:r>
          </a:p>
        </p:txBody>
      </p:sp>
      <p:sp>
        <p:nvSpPr>
          <p:cNvPr id="99" name="Rectangle: Rounded Corners 6">
            <a:extLst>
              <a:ext uri="{FF2B5EF4-FFF2-40B4-BE49-F238E27FC236}">
                <a16:creationId xmlns:a16="http://schemas.microsoft.com/office/drawing/2014/main" id="{06E6003E-CC19-4A2D-8AF9-1525E45E3725}"/>
              </a:ext>
            </a:extLst>
          </p:cNvPr>
          <p:cNvSpPr/>
          <p:nvPr/>
        </p:nvSpPr>
        <p:spPr>
          <a:xfrm>
            <a:off x="1915262" y="116862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Inspección de vigilados</a:t>
            </a:r>
          </a:p>
        </p:txBody>
      </p:sp>
      <p:sp>
        <p:nvSpPr>
          <p:cNvPr id="100" name="Rectangle: Rounded Corners 7">
            <a:extLst>
              <a:ext uri="{FF2B5EF4-FFF2-40B4-BE49-F238E27FC236}">
                <a16:creationId xmlns:a16="http://schemas.microsoft.com/office/drawing/2014/main" id="{E28CDA60-20BE-430A-A04E-8E66F9CF9FCA}"/>
              </a:ext>
            </a:extLst>
          </p:cNvPr>
          <p:cNvSpPr/>
          <p:nvPr/>
        </p:nvSpPr>
        <p:spPr>
          <a:xfrm>
            <a:off x="3251289"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Control de vigilados</a:t>
            </a:r>
          </a:p>
        </p:txBody>
      </p:sp>
      <p:sp>
        <p:nvSpPr>
          <p:cNvPr id="101" name="Rectangle: Rounded Corners 8">
            <a:extLst>
              <a:ext uri="{FF2B5EF4-FFF2-40B4-BE49-F238E27FC236}">
                <a16:creationId xmlns:a16="http://schemas.microsoft.com/office/drawing/2014/main" id="{2C891E50-64B3-4C76-BD57-1D3DBE351813}"/>
              </a:ext>
            </a:extLst>
          </p:cNvPr>
          <p:cNvSpPr/>
          <p:nvPr/>
        </p:nvSpPr>
        <p:spPr>
          <a:xfrm>
            <a:off x="7279112"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Participación ciudadana</a:t>
            </a:r>
          </a:p>
        </p:txBody>
      </p:sp>
      <p:sp>
        <p:nvSpPr>
          <p:cNvPr id="102" name="Rectangle: Rounded Corners 21">
            <a:extLst>
              <a:ext uri="{FF2B5EF4-FFF2-40B4-BE49-F238E27FC236}">
                <a16:creationId xmlns:a16="http://schemas.microsoft.com/office/drawing/2014/main" id="{47917A69-172C-4395-9915-7278EBFFCD34}"/>
              </a:ext>
            </a:extLst>
          </p:cNvPr>
          <p:cNvSpPr/>
          <p:nvPr/>
        </p:nvSpPr>
        <p:spPr>
          <a:xfrm>
            <a:off x="5969016"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Protección al usuario</a:t>
            </a:r>
          </a:p>
        </p:txBody>
      </p:sp>
      <p:sp>
        <p:nvSpPr>
          <p:cNvPr id="103" name="Rectangle: Rounded Corners 22">
            <a:extLst>
              <a:ext uri="{FF2B5EF4-FFF2-40B4-BE49-F238E27FC236}">
                <a16:creationId xmlns:a16="http://schemas.microsoft.com/office/drawing/2014/main" id="{60D41AF3-0D78-4462-A031-B2F06AFE7A99}"/>
              </a:ext>
            </a:extLst>
          </p:cNvPr>
          <p:cNvSpPr/>
          <p:nvPr/>
        </p:nvSpPr>
        <p:spPr>
          <a:xfrm>
            <a:off x="8589208" y="1158833"/>
            <a:ext cx="1320496"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Administración de justicia y conflictos</a:t>
            </a:r>
          </a:p>
        </p:txBody>
      </p:sp>
      <p:sp>
        <p:nvSpPr>
          <p:cNvPr id="104" name="Rectangle: Rounded Corners 23">
            <a:extLst>
              <a:ext uri="{FF2B5EF4-FFF2-40B4-BE49-F238E27FC236}">
                <a16:creationId xmlns:a16="http://schemas.microsoft.com/office/drawing/2014/main" id="{EBBAEA55-17A5-4193-A0CB-A50824AA12CF}"/>
              </a:ext>
            </a:extLst>
          </p:cNvPr>
          <p:cNvSpPr/>
          <p:nvPr/>
        </p:nvSpPr>
        <p:spPr>
          <a:xfrm>
            <a:off x="4587316" y="1158833"/>
            <a:ext cx="1151709" cy="5026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O" sz="1200" b="1" dirty="0">
                <a:solidFill>
                  <a:schemeClr val="accent6">
                    <a:lumMod val="50000"/>
                  </a:schemeClr>
                </a:solidFill>
              </a:rPr>
              <a:t>Vigilancia de vigilados</a:t>
            </a:r>
          </a:p>
        </p:txBody>
      </p:sp>
      <p:sp>
        <p:nvSpPr>
          <p:cNvPr id="106" name="Rectangle: Rounded Corners 30">
            <a:extLst>
              <a:ext uri="{FF2B5EF4-FFF2-40B4-BE49-F238E27FC236}">
                <a16:creationId xmlns:a16="http://schemas.microsoft.com/office/drawing/2014/main" id="{1C1DC11C-D247-4096-9D4D-86848E922FA7}"/>
              </a:ext>
            </a:extLst>
          </p:cNvPr>
          <p:cNvSpPr/>
          <p:nvPr/>
        </p:nvSpPr>
        <p:spPr>
          <a:xfrm>
            <a:off x="1718915" y="3983037"/>
            <a:ext cx="8542737" cy="986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12" name="TextBox 39">
            <a:extLst>
              <a:ext uri="{FF2B5EF4-FFF2-40B4-BE49-F238E27FC236}">
                <a16:creationId xmlns:a16="http://schemas.microsoft.com/office/drawing/2014/main" id="{9A8C75D3-884E-476A-9565-19CA48260547}"/>
              </a:ext>
            </a:extLst>
          </p:cNvPr>
          <p:cNvSpPr txBox="1"/>
          <p:nvPr/>
        </p:nvSpPr>
        <p:spPr>
          <a:xfrm>
            <a:off x="1674100" y="3699330"/>
            <a:ext cx="1653145" cy="276999"/>
          </a:xfrm>
          <a:prstGeom prst="rect">
            <a:avLst/>
          </a:prstGeom>
          <a:noFill/>
        </p:spPr>
        <p:txBody>
          <a:bodyPr wrap="none" rtlCol="0">
            <a:spAutoFit/>
          </a:bodyPr>
          <a:lstStyle/>
          <a:p>
            <a:r>
              <a:rPr lang="es-CO" sz="1200" dirty="0"/>
              <a:t>Servicios y Aplicaciones</a:t>
            </a:r>
          </a:p>
        </p:txBody>
      </p:sp>
      <p:cxnSp>
        <p:nvCxnSpPr>
          <p:cNvPr id="120" name="Straight Arrow Connector 49">
            <a:extLst>
              <a:ext uri="{FF2B5EF4-FFF2-40B4-BE49-F238E27FC236}">
                <a16:creationId xmlns:a16="http://schemas.microsoft.com/office/drawing/2014/main" id="{D7584551-931D-4618-8F46-6541035C7C79}"/>
              </a:ext>
            </a:extLst>
          </p:cNvPr>
          <p:cNvCxnSpPr>
            <a:cxnSpLocks/>
          </p:cNvCxnSpPr>
          <p:nvPr/>
        </p:nvCxnSpPr>
        <p:spPr>
          <a:xfrm>
            <a:off x="7861152" y="3563330"/>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121" name="Straight Arrow Connector 50">
            <a:extLst>
              <a:ext uri="{FF2B5EF4-FFF2-40B4-BE49-F238E27FC236}">
                <a16:creationId xmlns:a16="http://schemas.microsoft.com/office/drawing/2014/main" id="{1B7D9E0E-0424-45FA-8273-760272A19CA4}"/>
              </a:ext>
            </a:extLst>
          </p:cNvPr>
          <p:cNvCxnSpPr>
            <a:cxnSpLocks/>
          </p:cNvCxnSpPr>
          <p:nvPr/>
        </p:nvCxnSpPr>
        <p:spPr>
          <a:xfrm>
            <a:off x="4029656" y="3557174"/>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122" name="Rectangle: Rounded Corners 51">
            <a:extLst>
              <a:ext uri="{FF2B5EF4-FFF2-40B4-BE49-F238E27FC236}">
                <a16:creationId xmlns:a16="http://schemas.microsoft.com/office/drawing/2014/main" id="{D98C6F6C-14A5-449D-ABA1-897F470FC31C}"/>
              </a:ext>
            </a:extLst>
          </p:cNvPr>
          <p:cNvSpPr/>
          <p:nvPr/>
        </p:nvSpPr>
        <p:spPr>
          <a:xfrm>
            <a:off x="1807355" y="5402310"/>
            <a:ext cx="8365858" cy="8311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sz="1050" dirty="0"/>
          </a:p>
        </p:txBody>
      </p:sp>
      <p:sp>
        <p:nvSpPr>
          <p:cNvPr id="123" name="TextBox 52">
            <a:extLst>
              <a:ext uri="{FF2B5EF4-FFF2-40B4-BE49-F238E27FC236}">
                <a16:creationId xmlns:a16="http://schemas.microsoft.com/office/drawing/2014/main" id="{9BD652F7-287C-49FB-8487-C6C015E7F073}"/>
              </a:ext>
            </a:extLst>
          </p:cNvPr>
          <p:cNvSpPr txBox="1"/>
          <p:nvPr/>
        </p:nvSpPr>
        <p:spPr>
          <a:xfrm>
            <a:off x="1763732" y="5137831"/>
            <a:ext cx="1632178" cy="276999"/>
          </a:xfrm>
          <a:prstGeom prst="rect">
            <a:avLst/>
          </a:prstGeom>
          <a:noFill/>
        </p:spPr>
        <p:txBody>
          <a:bodyPr wrap="none" rtlCol="0">
            <a:spAutoFit/>
          </a:bodyPr>
          <a:lstStyle/>
          <a:p>
            <a:r>
              <a:rPr lang="es-CO" sz="1200" dirty="0"/>
              <a:t>Experiencia del usuario</a:t>
            </a:r>
          </a:p>
        </p:txBody>
      </p:sp>
      <p:sp>
        <p:nvSpPr>
          <p:cNvPr id="3" name="Rectángulo redondeado 2"/>
          <p:cNvSpPr/>
          <p:nvPr/>
        </p:nvSpPr>
        <p:spPr>
          <a:xfrm>
            <a:off x="1913514" y="2554569"/>
            <a:ext cx="2268464" cy="992247"/>
          </a:xfrm>
          <a:prstGeom prst="roundRect">
            <a:avLst/>
          </a:prstGeom>
          <a:solidFill>
            <a:srgbClr val="4EBE61"/>
          </a:solidFill>
          <a:ln/>
        </p:spPr>
        <p:style>
          <a:lnRef idx="1">
            <a:schemeClr val="accent4"/>
          </a:lnRef>
          <a:fillRef idx="3">
            <a:schemeClr val="accent4"/>
          </a:fillRef>
          <a:effectRef idx="2">
            <a:schemeClr val="accent4"/>
          </a:effectRef>
          <a:fontRef idx="minor">
            <a:schemeClr val="lt1"/>
          </a:fontRef>
        </p:style>
        <p:txBody>
          <a:bodyPr rtlCol="0" anchor="ctr"/>
          <a:lstStyle/>
          <a:p>
            <a:r>
              <a:rPr lang="es-CO" sz="1400" b="1" dirty="0">
                <a:solidFill>
                  <a:schemeClr val="lt1"/>
                </a:solidFill>
              </a:rPr>
              <a:t>Azure</a:t>
            </a:r>
            <a:endParaRPr lang="es-CO" b="1" dirty="0">
              <a:solidFill>
                <a:schemeClr val="lt1"/>
              </a:solidFill>
            </a:endParaRPr>
          </a:p>
        </p:txBody>
      </p:sp>
      <p:sp>
        <p:nvSpPr>
          <p:cNvPr id="138" name="Rectángulo redondeado 137"/>
          <p:cNvSpPr/>
          <p:nvPr/>
        </p:nvSpPr>
        <p:spPr>
          <a:xfrm>
            <a:off x="4780166" y="2568733"/>
            <a:ext cx="2268464" cy="992247"/>
          </a:xfrm>
          <a:prstGeom prst="roundRect">
            <a:avLst/>
          </a:prstGeom>
          <a:solidFill>
            <a:srgbClr val="4EBE61"/>
          </a:solidFill>
          <a:ln/>
        </p:spPr>
        <p:style>
          <a:lnRef idx="1">
            <a:schemeClr val="accent4"/>
          </a:lnRef>
          <a:fillRef idx="3">
            <a:schemeClr val="accent4"/>
          </a:fillRef>
          <a:effectRef idx="2">
            <a:schemeClr val="accent4"/>
          </a:effectRef>
          <a:fontRef idx="minor">
            <a:schemeClr val="lt1"/>
          </a:fontRef>
        </p:style>
        <p:txBody>
          <a:bodyPr rtlCol="0" anchor="ctr"/>
          <a:lstStyle/>
          <a:p>
            <a:pPr algn="r"/>
            <a:r>
              <a:rPr lang="es-CO" sz="1600" dirty="0">
                <a:solidFill>
                  <a:schemeClr val="lt1"/>
                </a:solidFill>
              </a:rPr>
              <a:t>Supersalud</a:t>
            </a:r>
            <a:endParaRPr lang="es-CO" dirty="0">
              <a:solidFill>
                <a:schemeClr val="lt1"/>
              </a:solidFill>
            </a:endParaRPr>
          </a:p>
        </p:txBody>
      </p:sp>
      <p:sp>
        <p:nvSpPr>
          <p:cNvPr id="139" name="Rectángulo redondeado 138"/>
          <p:cNvSpPr/>
          <p:nvPr/>
        </p:nvSpPr>
        <p:spPr>
          <a:xfrm>
            <a:off x="7641240" y="2532892"/>
            <a:ext cx="2268464" cy="992247"/>
          </a:xfrm>
          <a:prstGeom prst="roundRect">
            <a:avLst/>
          </a:prstGeom>
          <a:solidFill>
            <a:srgbClr val="4EBE61"/>
          </a:solidFill>
          <a:ln/>
        </p:spPr>
        <p:style>
          <a:lnRef idx="1">
            <a:schemeClr val="accent4"/>
          </a:lnRef>
          <a:fillRef idx="3">
            <a:schemeClr val="accent4"/>
          </a:fillRef>
          <a:effectRef idx="2">
            <a:schemeClr val="accent4"/>
          </a:effectRef>
          <a:fontRef idx="minor">
            <a:schemeClr val="lt1"/>
          </a:fontRef>
        </p:style>
        <p:txBody>
          <a:bodyPr rtlCol="0" anchor="ctr"/>
          <a:lstStyle/>
          <a:p>
            <a:pPr algn="r"/>
            <a:r>
              <a:rPr lang="es-CO" sz="1600" dirty="0">
                <a:solidFill>
                  <a:schemeClr val="lt1"/>
                </a:solidFill>
              </a:rPr>
              <a:t>IFX</a:t>
            </a:r>
            <a:endParaRPr lang="es-CO" dirty="0">
              <a:solidFill>
                <a:schemeClr val="lt1"/>
              </a:solidFill>
            </a:endParaRPr>
          </a:p>
        </p:txBody>
      </p:sp>
      <p:pic>
        <p:nvPicPr>
          <p:cNvPr id="140" name="Imagen 139"/>
          <p:cNvPicPr>
            <a:picLocks noChangeAspect="1"/>
          </p:cNvPicPr>
          <p:nvPr/>
        </p:nvPicPr>
        <p:blipFill rotWithShape="1">
          <a:blip r:embed="rId3">
            <a:extLst>
              <a:ext uri="{28A0092B-C50C-407E-A947-70E740481C1C}">
                <a14:useLocalDpi xmlns:a14="http://schemas.microsoft.com/office/drawing/2010/main" val="0"/>
              </a:ext>
            </a:extLst>
          </a:blip>
          <a:srcRect t="1" b="12184"/>
          <a:stretch/>
        </p:blipFill>
        <p:spPr>
          <a:xfrm>
            <a:off x="2769943" y="2741419"/>
            <a:ext cx="727509" cy="685331"/>
          </a:xfrm>
          <a:prstGeom prst="rect">
            <a:avLst/>
          </a:prstGeom>
        </p:spPr>
      </p:pic>
      <p:pic>
        <p:nvPicPr>
          <p:cNvPr id="141" name="Imagen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838556" y="2685791"/>
            <a:ext cx="550053" cy="641729"/>
          </a:xfrm>
          <a:prstGeom prst="rect">
            <a:avLst/>
          </a:prstGeom>
        </p:spPr>
      </p:pic>
      <p:sp>
        <p:nvSpPr>
          <p:cNvPr id="143" name="CuadroTexto 142"/>
          <p:cNvSpPr txBox="1"/>
          <p:nvPr/>
        </p:nvSpPr>
        <p:spPr>
          <a:xfrm>
            <a:off x="3307663" y="2844137"/>
            <a:ext cx="735418" cy="400110"/>
          </a:xfrm>
          <a:prstGeom prst="rect">
            <a:avLst/>
          </a:prstGeom>
          <a:noFill/>
        </p:spPr>
        <p:txBody>
          <a:bodyPr wrap="square" rtlCol="0">
            <a:spAutoFit/>
          </a:bodyPr>
          <a:lstStyle/>
          <a:p>
            <a:pPr algn="ctr"/>
            <a:r>
              <a:rPr lang="es-CO" sz="1000" b="1" dirty="0">
                <a:solidFill>
                  <a:schemeClr val="bg1"/>
                </a:solidFill>
              </a:rPr>
              <a:t>Maquinas virtuales</a:t>
            </a:r>
          </a:p>
        </p:txBody>
      </p:sp>
      <p:pic>
        <p:nvPicPr>
          <p:cNvPr id="146" name="Imagen 145"/>
          <p:cNvPicPr>
            <a:picLocks noChangeAspect="1"/>
          </p:cNvPicPr>
          <p:nvPr/>
        </p:nvPicPr>
        <p:blipFill rotWithShape="1">
          <a:blip r:embed="rId3">
            <a:extLst>
              <a:ext uri="{28A0092B-C50C-407E-A947-70E740481C1C}">
                <a14:useLocalDpi xmlns:a14="http://schemas.microsoft.com/office/drawing/2010/main" val="0"/>
              </a:ext>
            </a:extLst>
          </a:blip>
          <a:srcRect t="1" b="12184"/>
          <a:stretch/>
        </p:blipFill>
        <p:spPr>
          <a:xfrm>
            <a:off x="7636281" y="2712044"/>
            <a:ext cx="727509" cy="685331"/>
          </a:xfrm>
          <a:prstGeom prst="rect">
            <a:avLst/>
          </a:prstGeom>
        </p:spPr>
      </p:pic>
      <p:sp>
        <p:nvSpPr>
          <p:cNvPr id="147" name="CuadroTexto 146"/>
          <p:cNvSpPr txBox="1"/>
          <p:nvPr/>
        </p:nvSpPr>
        <p:spPr>
          <a:xfrm>
            <a:off x="8174001" y="2814762"/>
            <a:ext cx="735418" cy="400110"/>
          </a:xfrm>
          <a:prstGeom prst="rect">
            <a:avLst/>
          </a:prstGeom>
          <a:noFill/>
        </p:spPr>
        <p:txBody>
          <a:bodyPr wrap="square" rtlCol="0">
            <a:spAutoFit/>
          </a:bodyPr>
          <a:lstStyle/>
          <a:p>
            <a:pPr algn="ctr"/>
            <a:r>
              <a:rPr lang="es-CO" sz="1000" b="1" dirty="0">
                <a:solidFill>
                  <a:schemeClr val="bg1"/>
                </a:solidFill>
              </a:rPr>
              <a:t>Maquinas virtuales</a:t>
            </a:r>
          </a:p>
        </p:txBody>
      </p:sp>
      <p:pic>
        <p:nvPicPr>
          <p:cNvPr id="150" name="Imagen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202587" y="2750064"/>
            <a:ext cx="550053" cy="641729"/>
          </a:xfrm>
          <a:prstGeom prst="rect">
            <a:avLst/>
          </a:prstGeom>
        </p:spPr>
      </p:pic>
      <p:sp>
        <p:nvSpPr>
          <p:cNvPr id="151" name="Rectangle: Rounded Corners 53">
            <a:extLst>
              <a:ext uri="{FF2B5EF4-FFF2-40B4-BE49-F238E27FC236}">
                <a16:creationId xmlns:a16="http://schemas.microsoft.com/office/drawing/2014/main" id="{78D2D63C-A283-47CA-B652-D8A767ACEC5C}"/>
              </a:ext>
            </a:extLst>
          </p:cNvPr>
          <p:cNvSpPr/>
          <p:nvPr/>
        </p:nvSpPr>
        <p:spPr>
          <a:xfrm>
            <a:off x="3250875" y="4079850"/>
            <a:ext cx="555711" cy="3145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BI</a:t>
            </a:r>
          </a:p>
        </p:txBody>
      </p:sp>
      <p:sp>
        <p:nvSpPr>
          <p:cNvPr id="153" name="Rectangle: Rounded Corners 53">
            <a:extLst>
              <a:ext uri="{FF2B5EF4-FFF2-40B4-BE49-F238E27FC236}">
                <a16:creationId xmlns:a16="http://schemas.microsoft.com/office/drawing/2014/main" id="{78D2D63C-A283-47CA-B652-D8A767ACEC5C}"/>
              </a:ext>
            </a:extLst>
          </p:cNvPr>
          <p:cNvSpPr/>
          <p:nvPr/>
        </p:nvSpPr>
        <p:spPr>
          <a:xfrm>
            <a:off x="6241730" y="4179923"/>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Publicación – Front </a:t>
            </a:r>
            <a:r>
              <a:rPr lang="es-CO" sz="1100" b="1" dirty="0" err="1"/>
              <a:t>end</a:t>
            </a:r>
            <a:endParaRPr lang="es-CO" sz="1100" b="1" dirty="0"/>
          </a:p>
        </p:txBody>
      </p:sp>
      <p:sp>
        <p:nvSpPr>
          <p:cNvPr id="154" name="Rectangle: Rounded Corners 53">
            <a:extLst>
              <a:ext uri="{FF2B5EF4-FFF2-40B4-BE49-F238E27FC236}">
                <a16:creationId xmlns:a16="http://schemas.microsoft.com/office/drawing/2014/main" id="{78D2D63C-A283-47CA-B652-D8A767ACEC5C}"/>
              </a:ext>
            </a:extLst>
          </p:cNvPr>
          <p:cNvSpPr/>
          <p:nvPr/>
        </p:nvSpPr>
        <p:spPr>
          <a:xfrm>
            <a:off x="7598146" y="4179923"/>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Controladores de dominio</a:t>
            </a:r>
          </a:p>
        </p:txBody>
      </p:sp>
      <p:sp>
        <p:nvSpPr>
          <p:cNvPr id="155" name="Rectangle: Rounded Corners 53">
            <a:extLst>
              <a:ext uri="{FF2B5EF4-FFF2-40B4-BE49-F238E27FC236}">
                <a16:creationId xmlns:a16="http://schemas.microsoft.com/office/drawing/2014/main" id="{78D2D63C-A283-47CA-B652-D8A767ACEC5C}"/>
              </a:ext>
            </a:extLst>
          </p:cNvPr>
          <p:cNvSpPr/>
          <p:nvPr/>
        </p:nvSpPr>
        <p:spPr>
          <a:xfrm>
            <a:off x="1926077" y="4154905"/>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Solicitudes PQRD</a:t>
            </a:r>
          </a:p>
        </p:txBody>
      </p:sp>
      <p:sp>
        <p:nvSpPr>
          <p:cNvPr id="156" name="Rectangle: Rounded Corners 53">
            <a:extLst>
              <a:ext uri="{FF2B5EF4-FFF2-40B4-BE49-F238E27FC236}">
                <a16:creationId xmlns:a16="http://schemas.microsoft.com/office/drawing/2014/main" id="{78D2D63C-A283-47CA-B652-D8A767ACEC5C}"/>
              </a:ext>
            </a:extLst>
          </p:cNvPr>
          <p:cNvSpPr/>
          <p:nvPr/>
        </p:nvSpPr>
        <p:spPr>
          <a:xfrm>
            <a:off x="8950587" y="4179923"/>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Reportes de vigilados</a:t>
            </a:r>
          </a:p>
        </p:txBody>
      </p:sp>
      <p:pic>
        <p:nvPicPr>
          <p:cNvPr id="43" name="Picture 2" descr="Imagen relacionada">
            <a:extLst>
              <a:ext uri="{FF2B5EF4-FFF2-40B4-BE49-F238E27FC236}">
                <a16:creationId xmlns:a16="http://schemas.microsoft.com/office/drawing/2014/main" id="{8B8A28C0-E700-46D4-AB6C-11AE8E624B4D}"/>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88851" y="2589222"/>
            <a:ext cx="865755" cy="8657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n relacionada">
            <a:extLst>
              <a:ext uri="{FF2B5EF4-FFF2-40B4-BE49-F238E27FC236}">
                <a16:creationId xmlns:a16="http://schemas.microsoft.com/office/drawing/2014/main" id="{62CC95B0-9EA7-4E28-B0A0-5D8E40F356DA}"/>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9656" y="2575261"/>
            <a:ext cx="865755" cy="86575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53">
            <a:extLst>
              <a:ext uri="{FF2B5EF4-FFF2-40B4-BE49-F238E27FC236}">
                <a16:creationId xmlns:a16="http://schemas.microsoft.com/office/drawing/2014/main" id="{1CE2ED4F-AB9A-4A92-BD0F-21981E1B0ED3}"/>
              </a:ext>
            </a:extLst>
          </p:cNvPr>
          <p:cNvSpPr/>
          <p:nvPr/>
        </p:nvSpPr>
        <p:spPr>
          <a:xfrm>
            <a:off x="3898951" y="4038451"/>
            <a:ext cx="919193" cy="3840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Skype for </a:t>
            </a:r>
            <a:r>
              <a:rPr lang="es-CO" sz="1100" b="1" dirty="0" err="1"/>
              <a:t>business</a:t>
            </a:r>
            <a:endParaRPr lang="es-CO" sz="1100" b="1" dirty="0"/>
          </a:p>
        </p:txBody>
      </p:sp>
      <p:sp>
        <p:nvSpPr>
          <p:cNvPr id="46" name="Rectangle: Rounded Corners 53">
            <a:extLst>
              <a:ext uri="{FF2B5EF4-FFF2-40B4-BE49-F238E27FC236}">
                <a16:creationId xmlns:a16="http://schemas.microsoft.com/office/drawing/2014/main" id="{95054813-2FE3-4AB8-BF53-D8FD73177E61}"/>
              </a:ext>
            </a:extLst>
          </p:cNvPr>
          <p:cNvSpPr/>
          <p:nvPr/>
        </p:nvSpPr>
        <p:spPr>
          <a:xfrm>
            <a:off x="3251289" y="4491689"/>
            <a:ext cx="603853" cy="35828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Office 365</a:t>
            </a:r>
          </a:p>
        </p:txBody>
      </p:sp>
      <p:sp>
        <p:nvSpPr>
          <p:cNvPr id="47" name="Rectangle: Rounded Corners 53">
            <a:extLst>
              <a:ext uri="{FF2B5EF4-FFF2-40B4-BE49-F238E27FC236}">
                <a16:creationId xmlns:a16="http://schemas.microsoft.com/office/drawing/2014/main" id="{27C2B382-D65A-485B-83A7-03BA0C3626E3}"/>
              </a:ext>
            </a:extLst>
          </p:cNvPr>
          <p:cNvSpPr/>
          <p:nvPr/>
        </p:nvSpPr>
        <p:spPr>
          <a:xfrm>
            <a:off x="4059849" y="4496394"/>
            <a:ext cx="555711" cy="3145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Apps</a:t>
            </a:r>
          </a:p>
        </p:txBody>
      </p:sp>
      <p:sp>
        <p:nvSpPr>
          <p:cNvPr id="48" name="Rectangle: Rounded Corners 53">
            <a:extLst>
              <a:ext uri="{FF2B5EF4-FFF2-40B4-BE49-F238E27FC236}">
                <a16:creationId xmlns:a16="http://schemas.microsoft.com/office/drawing/2014/main" id="{30187A9F-D0B4-4900-A315-BC0C9738E77D}"/>
              </a:ext>
            </a:extLst>
          </p:cNvPr>
          <p:cNvSpPr/>
          <p:nvPr/>
        </p:nvSpPr>
        <p:spPr>
          <a:xfrm>
            <a:off x="4930665" y="4190069"/>
            <a:ext cx="1151709" cy="5026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CO" sz="1100" b="1" dirty="0"/>
              <a:t>Página Web</a:t>
            </a:r>
          </a:p>
        </p:txBody>
      </p:sp>
      <p:sp>
        <p:nvSpPr>
          <p:cNvPr id="50" name="Rectangle: Rounded Corners 53">
            <a:extLst>
              <a:ext uri="{FF2B5EF4-FFF2-40B4-BE49-F238E27FC236}">
                <a16:creationId xmlns:a16="http://schemas.microsoft.com/office/drawing/2014/main" id="{B1AC2556-38AE-46BE-AE83-AACBCC608B4F}"/>
              </a:ext>
            </a:extLst>
          </p:cNvPr>
          <p:cNvSpPr/>
          <p:nvPr/>
        </p:nvSpPr>
        <p:spPr>
          <a:xfrm>
            <a:off x="2877947" y="5570841"/>
            <a:ext cx="1151709"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Atención PQRD</a:t>
            </a:r>
          </a:p>
        </p:txBody>
      </p:sp>
      <p:sp>
        <p:nvSpPr>
          <p:cNvPr id="51" name="Rectangle: Rounded Corners 53">
            <a:extLst>
              <a:ext uri="{FF2B5EF4-FFF2-40B4-BE49-F238E27FC236}">
                <a16:creationId xmlns:a16="http://schemas.microsoft.com/office/drawing/2014/main" id="{F9008542-21B7-499C-B0AE-D51F8FC7BC0C}"/>
              </a:ext>
            </a:extLst>
          </p:cNvPr>
          <p:cNvSpPr/>
          <p:nvPr/>
        </p:nvSpPr>
        <p:spPr>
          <a:xfrm>
            <a:off x="4192558" y="5570841"/>
            <a:ext cx="1151709"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Ruta del consumidor</a:t>
            </a:r>
          </a:p>
        </p:txBody>
      </p:sp>
      <p:sp>
        <p:nvSpPr>
          <p:cNvPr id="52" name="Rectangle: Rounded Corners 53">
            <a:extLst>
              <a:ext uri="{FF2B5EF4-FFF2-40B4-BE49-F238E27FC236}">
                <a16:creationId xmlns:a16="http://schemas.microsoft.com/office/drawing/2014/main" id="{E86122FB-0E4E-48DC-AC71-DCEE7EDD91B3}"/>
              </a:ext>
            </a:extLst>
          </p:cNvPr>
          <p:cNvSpPr/>
          <p:nvPr/>
        </p:nvSpPr>
        <p:spPr>
          <a:xfrm>
            <a:off x="5507170" y="5570841"/>
            <a:ext cx="871496"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Chat</a:t>
            </a:r>
          </a:p>
        </p:txBody>
      </p:sp>
      <p:sp>
        <p:nvSpPr>
          <p:cNvPr id="53" name="Rectangle: Rounded Corners 53">
            <a:extLst>
              <a:ext uri="{FF2B5EF4-FFF2-40B4-BE49-F238E27FC236}">
                <a16:creationId xmlns:a16="http://schemas.microsoft.com/office/drawing/2014/main" id="{328D2CC4-1501-4241-A7C9-2B894E93500F}"/>
              </a:ext>
            </a:extLst>
          </p:cNvPr>
          <p:cNvSpPr/>
          <p:nvPr/>
        </p:nvSpPr>
        <p:spPr>
          <a:xfrm>
            <a:off x="6513179" y="5570841"/>
            <a:ext cx="1288016"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Llamadas en línea - Videollamadas</a:t>
            </a:r>
          </a:p>
        </p:txBody>
      </p:sp>
      <p:sp>
        <p:nvSpPr>
          <p:cNvPr id="54" name="Rectangle: Rounded Corners 53">
            <a:extLst>
              <a:ext uri="{FF2B5EF4-FFF2-40B4-BE49-F238E27FC236}">
                <a16:creationId xmlns:a16="http://schemas.microsoft.com/office/drawing/2014/main" id="{521A5311-07B8-4F5B-BE70-6DD32631EBBE}"/>
              </a:ext>
            </a:extLst>
          </p:cNvPr>
          <p:cNvSpPr/>
          <p:nvPr/>
        </p:nvSpPr>
        <p:spPr>
          <a:xfrm>
            <a:off x="7931316" y="5574803"/>
            <a:ext cx="1151709" cy="5026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a:solidFill>
                  <a:schemeClr val="bg1"/>
                </a:solidFill>
              </a:rPr>
              <a:t>Correo Electrónico</a:t>
            </a:r>
          </a:p>
        </p:txBody>
      </p:sp>
      <p:cxnSp>
        <p:nvCxnSpPr>
          <p:cNvPr id="55" name="Straight Arrow Connector 50">
            <a:extLst>
              <a:ext uri="{FF2B5EF4-FFF2-40B4-BE49-F238E27FC236}">
                <a16:creationId xmlns:a16="http://schemas.microsoft.com/office/drawing/2014/main" id="{0B995A4C-1230-49CB-99A8-74204B73FAAD}"/>
              </a:ext>
            </a:extLst>
          </p:cNvPr>
          <p:cNvCxnSpPr>
            <a:cxnSpLocks/>
          </p:cNvCxnSpPr>
          <p:nvPr/>
        </p:nvCxnSpPr>
        <p:spPr>
          <a:xfrm>
            <a:off x="4029656" y="5022872"/>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6" name="Straight Arrow Connector 50">
            <a:extLst>
              <a:ext uri="{FF2B5EF4-FFF2-40B4-BE49-F238E27FC236}">
                <a16:creationId xmlns:a16="http://schemas.microsoft.com/office/drawing/2014/main" id="{78651D6A-B8EB-482A-BD67-B5671D942090}"/>
              </a:ext>
            </a:extLst>
          </p:cNvPr>
          <p:cNvCxnSpPr>
            <a:cxnSpLocks/>
          </p:cNvCxnSpPr>
          <p:nvPr/>
        </p:nvCxnSpPr>
        <p:spPr>
          <a:xfrm>
            <a:off x="7890308" y="5010172"/>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8" name="Straight Arrow Connector 50">
            <a:extLst>
              <a:ext uri="{FF2B5EF4-FFF2-40B4-BE49-F238E27FC236}">
                <a16:creationId xmlns:a16="http://schemas.microsoft.com/office/drawing/2014/main" id="{32A9BCB0-DA9F-4188-9E45-5E854B5D68A2}"/>
              </a:ext>
            </a:extLst>
          </p:cNvPr>
          <p:cNvCxnSpPr>
            <a:cxnSpLocks/>
          </p:cNvCxnSpPr>
          <p:nvPr/>
        </p:nvCxnSpPr>
        <p:spPr>
          <a:xfrm>
            <a:off x="3959037" y="2197264"/>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9" name="Straight Arrow Connector 50">
            <a:extLst>
              <a:ext uri="{FF2B5EF4-FFF2-40B4-BE49-F238E27FC236}">
                <a16:creationId xmlns:a16="http://schemas.microsoft.com/office/drawing/2014/main" id="{DE59B76B-9260-4620-9AAA-78C3C7901BC7}"/>
              </a:ext>
            </a:extLst>
          </p:cNvPr>
          <p:cNvCxnSpPr>
            <a:cxnSpLocks/>
          </p:cNvCxnSpPr>
          <p:nvPr/>
        </p:nvCxnSpPr>
        <p:spPr>
          <a:xfrm>
            <a:off x="7890308" y="2162611"/>
            <a:ext cx="0" cy="3919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895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circle(in)">
                                      <p:cBhvr>
                                        <p:cTn id="7" dur="1500"/>
                                        <p:tgtEl>
                                          <p:spTgt spid="9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circle(in)">
                                      <p:cBhvr>
                                        <p:cTn id="10" dur="1500"/>
                                        <p:tgtEl>
                                          <p:spTgt spid="10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circle(in)">
                                      <p:cBhvr>
                                        <p:cTn id="13" dur="1500"/>
                                        <p:tgtEl>
                                          <p:spTgt spid="112"/>
                                        </p:tgtEl>
                                      </p:cBhvr>
                                    </p:animEffect>
                                  </p:childTnLst>
                                </p:cTn>
                              </p:par>
                              <p:par>
                                <p:cTn id="14" presetID="6" presetClass="entr" presetSubtype="16"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circle(in)">
                                      <p:cBhvr>
                                        <p:cTn id="16" dur="1500"/>
                                        <p:tgtEl>
                                          <p:spTgt spid="120"/>
                                        </p:tgtEl>
                                      </p:cBhvr>
                                    </p:animEffect>
                                  </p:childTnLst>
                                </p:cTn>
                              </p:par>
                              <p:par>
                                <p:cTn id="17" presetID="6" presetClass="entr" presetSubtype="16"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circle(in)">
                                      <p:cBhvr>
                                        <p:cTn id="19" dur="1500"/>
                                        <p:tgtEl>
                                          <p:spTgt spid="12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circle(in)">
                                      <p:cBhvr>
                                        <p:cTn id="22" dur="1500"/>
                                        <p:tgtEl>
                                          <p:spTgt spid="12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circle(in)">
                                      <p:cBhvr>
                                        <p:cTn id="25" dur="1500"/>
                                        <p:tgtEl>
                                          <p:spTgt spid="12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ircle(in)">
                                      <p:cBhvr>
                                        <p:cTn id="28" dur="1500"/>
                                        <p:tgtEl>
                                          <p:spTgt spid="3"/>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circle(in)">
                                      <p:cBhvr>
                                        <p:cTn id="31" dur="1500"/>
                                        <p:tgtEl>
                                          <p:spTgt spid="138"/>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circle(in)">
                                      <p:cBhvr>
                                        <p:cTn id="34" dur="1500"/>
                                        <p:tgtEl>
                                          <p:spTgt spid="139"/>
                                        </p:tgtEl>
                                      </p:cBhvr>
                                    </p:animEffect>
                                  </p:childTnLst>
                                </p:cTn>
                              </p:par>
                              <p:par>
                                <p:cTn id="35" presetID="6" presetClass="entr" presetSubtype="16" fill="hold"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circle(in)">
                                      <p:cBhvr>
                                        <p:cTn id="37" dur="1500"/>
                                        <p:tgtEl>
                                          <p:spTgt spid="140"/>
                                        </p:tgtEl>
                                      </p:cBhvr>
                                    </p:animEffect>
                                  </p:childTnLst>
                                </p:cTn>
                              </p:par>
                              <p:par>
                                <p:cTn id="38" presetID="6" presetClass="entr" presetSubtype="16" fill="hold" nodeType="with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circle(in)">
                                      <p:cBhvr>
                                        <p:cTn id="40" dur="1500"/>
                                        <p:tgtEl>
                                          <p:spTgt spid="141"/>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circle(in)">
                                      <p:cBhvr>
                                        <p:cTn id="43" dur="1500"/>
                                        <p:tgtEl>
                                          <p:spTgt spid="143"/>
                                        </p:tgtEl>
                                      </p:cBhvr>
                                    </p:animEffect>
                                  </p:childTnLst>
                                </p:cTn>
                              </p:par>
                              <p:par>
                                <p:cTn id="44" presetID="6" presetClass="entr" presetSubtype="16" fill="hold" nodeType="withEffect">
                                  <p:stCondLst>
                                    <p:cond delay="0"/>
                                  </p:stCondLst>
                                  <p:childTnLst>
                                    <p:set>
                                      <p:cBhvr>
                                        <p:cTn id="45" dur="1" fill="hold">
                                          <p:stCondLst>
                                            <p:cond delay="0"/>
                                          </p:stCondLst>
                                        </p:cTn>
                                        <p:tgtEl>
                                          <p:spTgt spid="146"/>
                                        </p:tgtEl>
                                        <p:attrNameLst>
                                          <p:attrName>style.visibility</p:attrName>
                                        </p:attrNameLst>
                                      </p:cBhvr>
                                      <p:to>
                                        <p:strVal val="visible"/>
                                      </p:to>
                                    </p:set>
                                    <p:animEffect transition="in" filter="circle(in)">
                                      <p:cBhvr>
                                        <p:cTn id="46" dur="1500"/>
                                        <p:tgtEl>
                                          <p:spTgt spid="146"/>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47"/>
                                        </p:tgtEl>
                                        <p:attrNameLst>
                                          <p:attrName>style.visibility</p:attrName>
                                        </p:attrNameLst>
                                      </p:cBhvr>
                                      <p:to>
                                        <p:strVal val="visible"/>
                                      </p:to>
                                    </p:set>
                                    <p:animEffect transition="in" filter="circle(in)">
                                      <p:cBhvr>
                                        <p:cTn id="49" dur="1500"/>
                                        <p:tgtEl>
                                          <p:spTgt spid="147"/>
                                        </p:tgtEl>
                                      </p:cBhvr>
                                    </p:animEffect>
                                  </p:childTnLst>
                                </p:cTn>
                              </p:par>
                              <p:par>
                                <p:cTn id="50" presetID="6" presetClass="entr" presetSubtype="16" fill="hold" nodeType="with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circle(in)">
                                      <p:cBhvr>
                                        <p:cTn id="52" dur="1500"/>
                                        <p:tgtEl>
                                          <p:spTgt spid="150"/>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circle(in)">
                                      <p:cBhvr>
                                        <p:cTn id="55" dur="1500"/>
                                        <p:tgtEl>
                                          <p:spTgt spid="151"/>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circle(in)">
                                      <p:cBhvr>
                                        <p:cTn id="58" dur="1500"/>
                                        <p:tgtEl>
                                          <p:spTgt spid="153"/>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circle(in)">
                                      <p:cBhvr>
                                        <p:cTn id="61" dur="1500"/>
                                        <p:tgtEl>
                                          <p:spTgt spid="154"/>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circle(in)">
                                      <p:cBhvr>
                                        <p:cTn id="64" dur="1500"/>
                                        <p:tgtEl>
                                          <p:spTgt spid="155"/>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circle(in)">
                                      <p:cBhvr>
                                        <p:cTn id="67" dur="1500"/>
                                        <p:tgtEl>
                                          <p:spTgt spid="156"/>
                                        </p:tgtEl>
                                      </p:cBhvr>
                                    </p:animEffect>
                                  </p:childTnLst>
                                </p:cTn>
                              </p:par>
                              <p:par>
                                <p:cTn id="68" presetID="6" presetClass="entr" presetSubtype="16" fill="hold"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circle(in)">
                                      <p:cBhvr>
                                        <p:cTn id="70" dur="1500"/>
                                        <p:tgtEl>
                                          <p:spTgt spid="43"/>
                                        </p:tgtEl>
                                      </p:cBhvr>
                                    </p:animEffect>
                                  </p:childTnLst>
                                </p:cTn>
                              </p:par>
                              <p:par>
                                <p:cTn id="71" presetID="6" presetClass="entr" presetSubtype="16"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circle(in)">
                                      <p:cBhvr>
                                        <p:cTn id="73" dur="1500"/>
                                        <p:tgtEl>
                                          <p:spTgt spid="44"/>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circle(in)">
                                      <p:cBhvr>
                                        <p:cTn id="76" dur="1500"/>
                                        <p:tgtEl>
                                          <p:spTgt spid="45"/>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circle(in)">
                                      <p:cBhvr>
                                        <p:cTn id="79" dur="1500"/>
                                        <p:tgtEl>
                                          <p:spTgt spid="46"/>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circle(in)">
                                      <p:cBhvr>
                                        <p:cTn id="82" dur="1500"/>
                                        <p:tgtEl>
                                          <p:spTgt spid="47"/>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circle(in)">
                                      <p:cBhvr>
                                        <p:cTn id="85" dur="1500"/>
                                        <p:tgtEl>
                                          <p:spTgt spid="48"/>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circle(in)">
                                      <p:cBhvr>
                                        <p:cTn id="88" dur="1500"/>
                                        <p:tgtEl>
                                          <p:spTgt spid="50"/>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circle(in)">
                                      <p:cBhvr>
                                        <p:cTn id="91" dur="1500"/>
                                        <p:tgtEl>
                                          <p:spTgt spid="51"/>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circle(in)">
                                      <p:cBhvr>
                                        <p:cTn id="94" dur="1500"/>
                                        <p:tgtEl>
                                          <p:spTgt spid="52"/>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circle(in)">
                                      <p:cBhvr>
                                        <p:cTn id="97" dur="1500"/>
                                        <p:tgtEl>
                                          <p:spTgt spid="53"/>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circle(in)">
                                      <p:cBhvr>
                                        <p:cTn id="100" dur="1500"/>
                                        <p:tgtEl>
                                          <p:spTgt spid="54"/>
                                        </p:tgtEl>
                                      </p:cBhvr>
                                    </p:animEffect>
                                  </p:childTnLst>
                                </p:cTn>
                              </p:par>
                              <p:par>
                                <p:cTn id="101" presetID="6" presetClass="entr" presetSubtype="16"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circle(in)">
                                      <p:cBhvr>
                                        <p:cTn id="103" dur="1500"/>
                                        <p:tgtEl>
                                          <p:spTgt spid="55"/>
                                        </p:tgtEl>
                                      </p:cBhvr>
                                    </p:animEffect>
                                  </p:childTnLst>
                                </p:cTn>
                              </p:par>
                              <p:par>
                                <p:cTn id="104" presetID="6" presetClass="entr" presetSubtype="16" fill="hold" nodeType="with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circle(in)">
                                      <p:cBhvr>
                                        <p:cTn id="106" dur="1500"/>
                                        <p:tgtEl>
                                          <p:spTgt spid="56"/>
                                        </p:tgtEl>
                                      </p:cBhvr>
                                    </p:animEffect>
                                  </p:childTnLst>
                                </p:cTn>
                              </p:par>
                              <p:par>
                                <p:cTn id="107" presetID="6" presetClass="entr" presetSubtype="16"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circle(in)">
                                      <p:cBhvr>
                                        <p:cTn id="109" dur="1500"/>
                                        <p:tgtEl>
                                          <p:spTgt spid="58"/>
                                        </p:tgtEl>
                                      </p:cBhvr>
                                    </p:animEffect>
                                  </p:childTnLst>
                                </p:cTn>
                              </p:par>
                              <p:par>
                                <p:cTn id="110" presetID="6" presetClass="entr" presetSubtype="16" fill="hold" nodeType="with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circle(in)">
                                      <p:cBhvr>
                                        <p:cTn id="112" dur="1500"/>
                                        <p:tgtEl>
                                          <p:spTgt spid="59"/>
                                        </p:tgtEl>
                                      </p:cBhvr>
                                    </p:animEffect>
                                  </p:childTnLst>
                                </p:cTn>
                              </p:par>
                              <p:par>
                                <p:cTn id="113" presetID="6" presetClass="entr" presetSubtype="16" fill="hold" grpId="0" nodeType="withEffect">
                                  <p:stCondLst>
                                    <p:cond delay="0"/>
                                  </p:stCondLst>
                                  <p:childTnLst>
                                    <p:set>
                                      <p:cBhvr>
                                        <p:cTn id="114" dur="1" fill="hold">
                                          <p:stCondLst>
                                            <p:cond delay="0"/>
                                          </p:stCondLst>
                                        </p:cTn>
                                        <p:tgtEl>
                                          <p:spTgt spid="103"/>
                                        </p:tgtEl>
                                        <p:attrNameLst>
                                          <p:attrName>style.visibility</p:attrName>
                                        </p:attrNameLst>
                                      </p:cBhvr>
                                      <p:to>
                                        <p:strVal val="visible"/>
                                      </p:to>
                                    </p:set>
                                    <p:animEffect transition="in" filter="circle(in)">
                                      <p:cBhvr>
                                        <p:cTn id="115" dur="1500"/>
                                        <p:tgtEl>
                                          <p:spTgt spid="103"/>
                                        </p:tgtEl>
                                      </p:cBhvr>
                                    </p:animEffect>
                                  </p:childTnLst>
                                </p:cTn>
                              </p:par>
                              <p:par>
                                <p:cTn id="116" presetID="6" presetClass="entr" presetSubtype="16" fill="hold" grpId="0" nodeType="with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circle(in)">
                                      <p:cBhvr>
                                        <p:cTn id="118" dur="1500"/>
                                        <p:tgtEl>
                                          <p:spTgt spid="101"/>
                                        </p:tgtEl>
                                      </p:cBhvr>
                                    </p:animEffect>
                                  </p:childTnLst>
                                </p:cTn>
                              </p:par>
                              <p:par>
                                <p:cTn id="119" presetID="6" presetClass="entr" presetSubtype="16" fill="hold" grpId="0" nodeType="withEffect">
                                  <p:stCondLst>
                                    <p:cond delay="0"/>
                                  </p:stCondLst>
                                  <p:childTnLst>
                                    <p:set>
                                      <p:cBhvr>
                                        <p:cTn id="120" dur="1" fill="hold">
                                          <p:stCondLst>
                                            <p:cond delay="0"/>
                                          </p:stCondLst>
                                        </p:cTn>
                                        <p:tgtEl>
                                          <p:spTgt spid="102"/>
                                        </p:tgtEl>
                                        <p:attrNameLst>
                                          <p:attrName>style.visibility</p:attrName>
                                        </p:attrNameLst>
                                      </p:cBhvr>
                                      <p:to>
                                        <p:strVal val="visible"/>
                                      </p:to>
                                    </p:set>
                                    <p:animEffect transition="in" filter="circle(in)">
                                      <p:cBhvr>
                                        <p:cTn id="121" dur="1500"/>
                                        <p:tgtEl>
                                          <p:spTgt spid="102"/>
                                        </p:tgtEl>
                                      </p:cBhvr>
                                    </p:animEffect>
                                  </p:childTnLst>
                                </p:cTn>
                              </p:par>
                              <p:par>
                                <p:cTn id="122" presetID="6" presetClass="entr" presetSubtype="16" fill="hold" grpId="0" nodeType="withEffect">
                                  <p:stCondLst>
                                    <p:cond delay="0"/>
                                  </p:stCondLst>
                                  <p:childTnLst>
                                    <p:set>
                                      <p:cBhvr>
                                        <p:cTn id="123" dur="1" fill="hold">
                                          <p:stCondLst>
                                            <p:cond delay="0"/>
                                          </p:stCondLst>
                                        </p:cTn>
                                        <p:tgtEl>
                                          <p:spTgt spid="104"/>
                                        </p:tgtEl>
                                        <p:attrNameLst>
                                          <p:attrName>style.visibility</p:attrName>
                                        </p:attrNameLst>
                                      </p:cBhvr>
                                      <p:to>
                                        <p:strVal val="visible"/>
                                      </p:to>
                                    </p:set>
                                    <p:animEffect transition="in" filter="circle(in)">
                                      <p:cBhvr>
                                        <p:cTn id="124" dur="1500"/>
                                        <p:tgtEl>
                                          <p:spTgt spid="104"/>
                                        </p:tgtEl>
                                      </p:cBhvr>
                                    </p:animEffect>
                                  </p:childTnLst>
                                </p:cTn>
                              </p:par>
                              <p:par>
                                <p:cTn id="125" presetID="6" presetClass="entr" presetSubtype="16" fill="hold" grpId="0" nodeType="withEffect">
                                  <p:stCondLst>
                                    <p:cond delay="0"/>
                                  </p:stCondLst>
                                  <p:childTnLst>
                                    <p:set>
                                      <p:cBhvr>
                                        <p:cTn id="126" dur="1" fill="hold">
                                          <p:stCondLst>
                                            <p:cond delay="0"/>
                                          </p:stCondLst>
                                        </p:cTn>
                                        <p:tgtEl>
                                          <p:spTgt spid="100"/>
                                        </p:tgtEl>
                                        <p:attrNameLst>
                                          <p:attrName>style.visibility</p:attrName>
                                        </p:attrNameLst>
                                      </p:cBhvr>
                                      <p:to>
                                        <p:strVal val="visible"/>
                                      </p:to>
                                    </p:set>
                                    <p:animEffect transition="in" filter="circle(in)">
                                      <p:cBhvr>
                                        <p:cTn id="127" dur="1500"/>
                                        <p:tgtEl>
                                          <p:spTgt spid="100"/>
                                        </p:tgtEl>
                                      </p:cBhvr>
                                    </p:animEffect>
                                  </p:childTnLst>
                                </p:cTn>
                              </p:par>
                              <p:par>
                                <p:cTn id="128" presetID="6" presetClass="entr" presetSubtype="16" fill="hold" grpId="0" nodeType="withEffect">
                                  <p:stCondLst>
                                    <p:cond delay="0"/>
                                  </p:stCondLst>
                                  <p:childTnLst>
                                    <p:set>
                                      <p:cBhvr>
                                        <p:cTn id="129" dur="1" fill="hold">
                                          <p:stCondLst>
                                            <p:cond delay="0"/>
                                          </p:stCondLst>
                                        </p:cTn>
                                        <p:tgtEl>
                                          <p:spTgt spid="99"/>
                                        </p:tgtEl>
                                        <p:attrNameLst>
                                          <p:attrName>style.visibility</p:attrName>
                                        </p:attrNameLst>
                                      </p:cBhvr>
                                      <p:to>
                                        <p:strVal val="visible"/>
                                      </p:to>
                                    </p:set>
                                    <p:animEffect transition="in" filter="circle(in)">
                                      <p:cBhvr>
                                        <p:cTn id="130" dur="1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3" grpId="0" animBg="1"/>
      <p:bldP spid="104" grpId="0" animBg="1"/>
      <p:bldP spid="106" grpId="0" animBg="1"/>
      <p:bldP spid="112" grpId="0"/>
      <p:bldP spid="122" grpId="0" animBg="1"/>
      <p:bldP spid="123" grpId="0"/>
      <p:bldP spid="3" grpId="0" animBg="1"/>
      <p:bldP spid="138" grpId="0" animBg="1"/>
      <p:bldP spid="139" grpId="0" animBg="1"/>
      <p:bldP spid="143" grpId="0"/>
      <p:bldP spid="147" grpId="0"/>
      <p:bldP spid="151" grpId="0" animBg="1"/>
      <p:bldP spid="153" grpId="0" animBg="1"/>
      <p:bldP spid="154" grpId="0" animBg="1"/>
      <p:bldP spid="155" grpId="0" animBg="1"/>
      <p:bldP spid="156" grpId="0" animBg="1"/>
      <p:bldP spid="45" grpId="0" animBg="1"/>
      <p:bldP spid="46" grpId="0" animBg="1"/>
      <p:bldP spid="47" grpId="0" animBg="1"/>
      <p:bldP spid="48" grpId="0" animBg="1"/>
      <p:bldP spid="50" grpId="0" animBg="1"/>
      <p:bldP spid="51" grpId="0" animBg="1"/>
      <p:bldP spid="52" grpId="0" animBg="1"/>
      <p:bldP spid="53" grpId="0" animBg="1"/>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número de diapositiva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es-ES" smtClean="0"/>
              <a:pPr rtl="0"/>
              <a:t>9</a:t>
            </a:fld>
            <a:endParaRPr lang="es-ES" dirty="0"/>
          </a:p>
        </p:txBody>
      </p:sp>
      <p:sp>
        <p:nvSpPr>
          <p:cNvPr id="17" name="CuadroTexto 16">
            <a:extLst>
              <a:ext uri="{FF2B5EF4-FFF2-40B4-BE49-F238E27FC236}">
                <a16:creationId xmlns:a16="http://schemas.microsoft.com/office/drawing/2014/main" id="{60B87CCA-9BF7-4835-92D3-D241045813AB}"/>
              </a:ext>
            </a:extLst>
          </p:cNvPr>
          <p:cNvSpPr txBox="1"/>
          <p:nvPr/>
        </p:nvSpPr>
        <p:spPr>
          <a:xfrm>
            <a:off x="10763793" y="6385421"/>
            <a:ext cx="882595" cy="327961"/>
          </a:xfrm>
          <a:prstGeom prst="rect">
            <a:avLst/>
          </a:prstGeom>
          <a:solidFill>
            <a:srgbClr val="E4F2DE"/>
          </a:solidFill>
          <a:ln>
            <a:noFill/>
          </a:ln>
        </p:spPr>
        <p:txBody>
          <a:bodyPr wrap="square" rtlCol="0">
            <a:spAutoFit/>
          </a:bodyPr>
          <a:lstStyle/>
          <a:p>
            <a:endParaRPr lang="es-CO" dirty="0"/>
          </a:p>
        </p:txBody>
      </p:sp>
      <p:pic>
        <p:nvPicPr>
          <p:cNvPr id="45" name="Imagen 44">
            <a:extLst>
              <a:ext uri="{FF2B5EF4-FFF2-40B4-BE49-F238E27FC236}">
                <a16:creationId xmlns:a16="http://schemas.microsoft.com/office/drawing/2014/main" id="{9A213C46-3405-4A67-8647-A4E3FBAE5FF7}"/>
              </a:ext>
            </a:extLst>
          </p:cNvPr>
          <p:cNvPicPr>
            <a:picLocks noChangeAspect="1"/>
          </p:cNvPicPr>
          <p:nvPr/>
        </p:nvPicPr>
        <p:blipFill>
          <a:blip r:embed="rId3"/>
          <a:stretch>
            <a:fillRect/>
          </a:stretch>
        </p:blipFill>
        <p:spPr>
          <a:xfrm>
            <a:off x="10299397" y="6233419"/>
            <a:ext cx="1346991" cy="440003"/>
          </a:xfrm>
          <a:prstGeom prst="rect">
            <a:avLst/>
          </a:prstGeom>
        </p:spPr>
      </p:pic>
      <p:sp>
        <p:nvSpPr>
          <p:cNvPr id="7" name="Título 1">
            <a:extLst>
              <a:ext uri="{FF2B5EF4-FFF2-40B4-BE49-F238E27FC236}">
                <a16:creationId xmlns:a16="http://schemas.microsoft.com/office/drawing/2014/main" id="{EEEB0E4C-E9AB-4186-812D-34206D987B20}"/>
              </a:ext>
            </a:extLst>
          </p:cNvPr>
          <p:cNvSpPr>
            <a:spLocks noGrp="1"/>
          </p:cNvSpPr>
          <p:nvPr>
            <p:ph type="title"/>
          </p:nvPr>
        </p:nvSpPr>
        <p:spPr>
          <a:xfrm>
            <a:off x="2444550" y="733738"/>
            <a:ext cx="7302900" cy="2428561"/>
          </a:xfrm>
        </p:spPr>
        <p:txBody>
          <a:bodyPr rtlCol="0">
            <a:scene3d>
              <a:camera prst="orthographicFront"/>
              <a:lightRig rig="soft" dir="t">
                <a:rot lat="0" lon="0" rev="15600000"/>
              </a:lightRig>
            </a:scene3d>
            <a:sp3d extrusionH="57150" prstMaterial="softEdge">
              <a:bevelT w="25400" h="38100"/>
            </a:sp3d>
          </a:bodyPr>
          <a:lstStyle/>
          <a:p>
            <a:pPr algn="ctr" rtl="0"/>
            <a:r>
              <a:rPr lang="es-ES" sz="4400" spc="0" dirty="0">
                <a:ln w="0"/>
                <a:solidFill>
                  <a:srgbClr val="00B050"/>
                </a:solidFill>
                <a:effectLst>
                  <a:outerShdw blurRad="38100" dist="19050" dir="2700000" algn="tl" rotWithShape="0">
                    <a:schemeClr val="dk1">
                      <a:alpha val="40000"/>
                    </a:schemeClr>
                  </a:outerShdw>
                </a:effectLst>
                <a:latin typeface="+mn-lt"/>
                <a:cs typeface="Angsana New" panose="02020603050405020304" pitchFamily="18" charset="-34"/>
              </a:rPr>
              <a:t>PROBLEMÁTICA SELECCIONADA</a:t>
            </a:r>
            <a:endParaRPr lang="es-ES" sz="4400" spc="0" dirty="0">
              <a:ln/>
              <a:solidFill>
                <a:srgbClr val="00B050"/>
              </a:solidFill>
              <a:latin typeface="+mn-lt"/>
              <a:cs typeface="Angsana New" panose="02020603050405020304" pitchFamily="18" charset="-34"/>
            </a:endParaRPr>
          </a:p>
        </p:txBody>
      </p:sp>
      <p:pic>
        <p:nvPicPr>
          <p:cNvPr id="8" name="Picture 3" descr="Resultado de imagen para problema png">
            <a:extLst>
              <a:ext uri="{FF2B5EF4-FFF2-40B4-BE49-F238E27FC236}">
                <a16:creationId xmlns:a16="http://schemas.microsoft.com/office/drawing/2014/main" id="{5626AA85-4557-47CF-BA88-3EFABF79AF1F}"/>
              </a:ext>
            </a:extLst>
          </p:cNvPr>
          <p:cNvPicPr>
            <a:picLocks noChangeAspect="1" noChangeArrowheads="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776185" y="2768161"/>
            <a:ext cx="2639629" cy="335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599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Tema de Office">
  <a:themeElements>
    <a:clrScheme name="Personalizado 6">
      <a:dk1>
        <a:sysClr val="windowText" lastClr="000000"/>
      </a:dk1>
      <a:lt1>
        <a:sysClr val="window" lastClr="FFFFFF"/>
      </a:lt1>
      <a:dk2>
        <a:srgbClr val="A8DA96"/>
      </a:dk2>
      <a:lt2>
        <a:srgbClr val="E3DED1"/>
      </a:lt2>
      <a:accent1>
        <a:srgbClr val="C2E5B5"/>
      </a:accent1>
      <a:accent2>
        <a:srgbClr val="BDDD83"/>
      </a:accent2>
      <a:accent3>
        <a:srgbClr val="C0CF3A"/>
      </a:accent3>
      <a:accent4>
        <a:srgbClr val="029676"/>
      </a:accent4>
      <a:accent5>
        <a:srgbClr val="A8DA96"/>
      </a:accent5>
      <a:accent6>
        <a:srgbClr val="4E9634"/>
      </a:accent6>
      <a:hlink>
        <a:srgbClr val="C2E5B5"/>
      </a:hlink>
      <a:folHlink>
        <a:srgbClr val="BA6906"/>
      </a:folHlink>
    </a:clrScheme>
    <a:fontScheme name="Custom 181">
      <a:majorFont>
        <a:latin typeface="Corbel"/>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78263_TF66835393" id="{E0DB5EC9-88BE-4326-8CDA-183FE8A56833}" vid="{BD83488B-7349-4AD6-9D0F-E5C648D25B9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FCFEE3-59F5-490C-AC74-047FF9F6A8FC}">
  <ds:schemaRefs>
    <ds:schemaRef ds:uri="http://purl.org/dc/terms/"/>
    <ds:schemaRef ds:uri="http://purl.org/dc/elements/1.1/"/>
    <ds:schemaRef ds:uri="http://schemas.microsoft.com/office/2006/documentManagement/types"/>
    <ds:schemaRef ds:uri="http://schemas.microsoft.com/office/2006/metadata/properties"/>
    <ds:schemaRef ds:uri="71af3243-3dd4-4a8d-8c0d-dd76da1f02a5"/>
    <ds:schemaRef ds:uri="http://www.w3.org/XML/1998/namespace"/>
    <ds:schemaRef ds:uri="http://purl.org/dc/dcmitype/"/>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1F6F9DDD-282A-43E9-BFE4-D33DFFFD0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B97A58-017B-407D-9B26-277921821F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971</Words>
  <Application>Microsoft Office PowerPoint</Application>
  <PresentationFormat>Widescreen</PresentationFormat>
  <Paragraphs>243</Paragraphs>
  <Slides>19</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Angsana New</vt:lpstr>
      <vt:lpstr>Arial</vt:lpstr>
      <vt:lpstr>Calibri</vt:lpstr>
      <vt:lpstr>Corbel</vt:lpstr>
      <vt:lpstr>Raavi</vt:lpstr>
      <vt:lpstr>Sagona Book</vt:lpstr>
      <vt:lpstr>Times New Roman</vt:lpstr>
      <vt:lpstr>Wingdings</vt:lpstr>
      <vt:lpstr>Tema de Office</vt:lpstr>
      <vt:lpstr>PowerPoint Presentation</vt:lpstr>
      <vt:lpstr>PowerPoint Presentation</vt:lpstr>
      <vt:lpstr>PRINCIPIO​​​S INSTITUCIONALES</vt:lpstr>
      <vt:lpstr>OBJETIVOS</vt:lpstr>
      <vt:lpstr>BUSINESS MODEL CANVAS</vt:lpstr>
      <vt:lpstr>DIAGRAMA DE PROCESOS</vt:lpstr>
      <vt:lpstr>ORGANIGRAMA</vt:lpstr>
      <vt:lpstr>DIAGRAMA ÚNICO DE ARQUITECTURA EMPRESARIAL</vt:lpstr>
      <vt:lpstr>PROBLEMÁTICA SELECCIONADA</vt:lpstr>
      <vt:lpstr>ESTADO ACTUAL</vt:lpstr>
      <vt:lpstr>IMPACTO ACTUAL</vt:lpstr>
      <vt:lpstr>ARQUITECTURA DE LA SOLUCIÓN</vt:lpstr>
      <vt:lpstr>SOLUCIÓN</vt:lpstr>
      <vt:lpstr>SOLUCIÓN</vt:lpstr>
      <vt:lpstr>CAMBIOS DE GOBIERNO</vt:lpstr>
      <vt:lpstr>COSTOS</vt:lpstr>
      <vt:lpstr>PROTOTIPO</vt:lpstr>
      <vt:lpstr>CONCLUSIONES Y TRABAJOS FUTUROS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2019-10-24T01:22:09Z</dcterms:created>
  <dcterms:modified xsi:type="dcterms:W3CDTF">2019-12-10T14:45:53Z</dcterms:modified>
</cp:coreProperties>
</file>